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jpg" ContentType="image/jpeg"/>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presentation.xml" ContentType="application/vnd.openxmlformats-officedocument.presentationml.presentation.main+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2" Type="http://schemas.openxmlformats.org/officeDocument/2006/relationships/custom-properties" Target="docProps/custom.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4"/>
    <p:sldMasterId id="2147483689" r:id="rId5"/>
    <p:sldMasterId id="214748369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Lst>
  <p:sldSz cy="5143500" cx="9144000"/>
  <p:notesSz cx="6858000" cy="9144000"/>
  <p:embeddedFontLst>
    <p:embeddedFont>
      <p:font typeface="Roboto"/>
      <p:regular r:id="rId39"/>
      <p:bold r:id="rId40"/>
      <p:italic r:id="rId41"/>
      <p:boldItalic r:id="rId42"/>
    </p:embeddedFont>
    <p:embeddedFont>
      <p:font typeface="Proxima Nova"/>
      <p:regular r:id="rId43"/>
      <p:bold r:id="rId44"/>
      <p:italic r:id="rId45"/>
      <p:boldItalic r:id="rId46"/>
    </p:embeddedFont>
    <p:embeddedFont>
      <p:font typeface="Lato Light"/>
      <p:regular r:id="rId47"/>
      <p:bold r:id="rId48"/>
      <p:italic r:id="rId49"/>
      <p:boldItalic r:id="rId50"/>
    </p:embeddedFont>
    <p:embeddedFont>
      <p:font typeface="Source Sans Pro"/>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39" Type="http://schemas.openxmlformats.org/officeDocument/2006/relationships/font" Target="fonts/Roboto-regular.fntdata"/><Relationship Id="rId26" Type="http://schemas.openxmlformats.org/officeDocument/2006/relationships/slide" Target="slides/slide19.xml"/><Relationship Id="rId13" Type="http://schemas.openxmlformats.org/officeDocument/2006/relationships/slide" Target="slides/slide6.xml"/><Relationship Id="rId18" Type="http://schemas.openxmlformats.org/officeDocument/2006/relationships/slide" Target="slides/slide11.xml"/><Relationship Id="rId42" Type="http://schemas.openxmlformats.org/officeDocument/2006/relationships/font" Target="fonts/Roboto-boldItalic.fntdata"/><Relationship Id="rId47" Type="http://schemas.openxmlformats.org/officeDocument/2006/relationships/font" Target="fonts/LatoLight-regular.fntdata"/><Relationship Id="rId34" Type="http://schemas.openxmlformats.org/officeDocument/2006/relationships/slide" Target="slides/slide27.xml"/><Relationship Id="rId21" Type="http://schemas.openxmlformats.org/officeDocument/2006/relationships/slide" Target="slides/slide14.xml"/><Relationship Id="rId50" Type="http://schemas.openxmlformats.org/officeDocument/2006/relationships/font" Target="fonts/LatoLight-boldItalic.fntdata"/><Relationship Id="rId55" Type="http://schemas.openxmlformats.org/officeDocument/2006/relationships/customXml" Target="../customXml/item1.xml"/><Relationship Id="rId7" Type="http://schemas.openxmlformats.org/officeDocument/2006/relationships/notesMaster" Target="notesMasters/notesMaster1.xml"/><Relationship Id="rId2" Type="http://schemas.openxmlformats.org/officeDocument/2006/relationships/viewProps" Target="viewProps.xml"/><Relationship Id="rId29" Type="http://schemas.openxmlformats.org/officeDocument/2006/relationships/slide" Target="slides/slide22.xml"/><Relationship Id="rId16" Type="http://schemas.openxmlformats.org/officeDocument/2006/relationships/slide" Target="slides/slide9.xml"/><Relationship Id="rId40" Type="http://schemas.openxmlformats.org/officeDocument/2006/relationships/font" Target="fonts/Roboto-bold.fntdata"/><Relationship Id="rId45" Type="http://schemas.openxmlformats.org/officeDocument/2006/relationships/font" Target="fonts/ProximaNova-italic.fntdata"/><Relationship Id="rId32" Type="http://schemas.openxmlformats.org/officeDocument/2006/relationships/slide" Target="slides/slide25.xml"/><Relationship Id="rId37" Type="http://schemas.openxmlformats.org/officeDocument/2006/relationships/slide" Target="slides/slide30.xml"/><Relationship Id="rId24" Type="http://schemas.openxmlformats.org/officeDocument/2006/relationships/slide" Target="slides/slide17.xml"/><Relationship Id="rId53" Type="http://schemas.openxmlformats.org/officeDocument/2006/relationships/font" Target="fonts/SourceSansPro-italic.fntdata"/><Relationship Id="rId11" Type="http://schemas.openxmlformats.org/officeDocument/2006/relationships/slide" Target="slides/slide4.xml"/><Relationship Id="rId5" Type="http://schemas.openxmlformats.org/officeDocument/2006/relationships/slideMaster" Target="slideMasters/slideMaster2.xml"/><Relationship Id="rId19" Type="http://schemas.openxmlformats.org/officeDocument/2006/relationships/slide" Target="slides/slide12.xml"/><Relationship Id="rId43" Type="http://schemas.openxmlformats.org/officeDocument/2006/relationships/font" Target="fonts/ProximaNova-regular.fntdata"/><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LatoLight-bold.fntdata"/><Relationship Id="rId30" Type="http://schemas.openxmlformats.org/officeDocument/2006/relationships/slide" Target="slides/slide23.xml"/><Relationship Id="rId35" Type="http://schemas.openxmlformats.org/officeDocument/2006/relationships/slide" Target="slides/slide28.xml"/><Relationship Id="rId22" Type="http://schemas.openxmlformats.org/officeDocument/2006/relationships/slide" Target="slides/slide15.xml"/><Relationship Id="rId27" Type="http://schemas.openxmlformats.org/officeDocument/2006/relationships/slide" Target="slides/slide20.xml"/><Relationship Id="rId14" Type="http://schemas.openxmlformats.org/officeDocument/2006/relationships/slide" Target="slides/slide7.xml"/><Relationship Id="rId56" Type="http://schemas.openxmlformats.org/officeDocument/2006/relationships/customXml" Target="../customXml/item2.xml"/><Relationship Id="rId8" Type="http://schemas.openxmlformats.org/officeDocument/2006/relationships/slide" Target="slides/slide1.xml"/><Relationship Id="rId51" Type="http://schemas.openxmlformats.org/officeDocument/2006/relationships/font" Target="fonts/SourceSansPro-regular.fntdata"/><Relationship Id="rId3" Type="http://schemas.openxmlformats.org/officeDocument/2006/relationships/presProps" Target="presProps.xml"/><Relationship Id="rId46" Type="http://schemas.openxmlformats.org/officeDocument/2006/relationships/font" Target="fonts/ProximaNova-boldItalic.fntdata"/><Relationship Id="rId33" Type="http://schemas.openxmlformats.org/officeDocument/2006/relationships/slide" Target="slides/slide26.xml"/><Relationship Id="rId38" Type="http://schemas.openxmlformats.org/officeDocument/2006/relationships/slide" Target="slides/slide31.xml"/><Relationship Id="rId25" Type="http://schemas.openxmlformats.org/officeDocument/2006/relationships/slide" Target="slides/slide18.xml"/><Relationship Id="rId12" Type="http://schemas.openxmlformats.org/officeDocument/2006/relationships/slide" Target="slides/slide5.xml"/><Relationship Id="rId17" Type="http://schemas.openxmlformats.org/officeDocument/2006/relationships/slide" Target="slides/slide10.xml"/><Relationship Id="rId41" Type="http://schemas.openxmlformats.org/officeDocument/2006/relationships/font" Target="fonts/Roboto-italic.fntdata"/><Relationship Id="rId20" Type="http://schemas.openxmlformats.org/officeDocument/2006/relationships/slide" Target="slides/slide13.xml"/><Relationship Id="rId54" Type="http://schemas.openxmlformats.org/officeDocument/2006/relationships/font" Target="fonts/SourceSansPro-boldItalic.fntdata"/><Relationship Id="rId1" Type="http://schemas.openxmlformats.org/officeDocument/2006/relationships/theme" Target="theme/theme3.xml"/><Relationship Id="rId6" Type="http://schemas.openxmlformats.org/officeDocument/2006/relationships/slideMaster" Target="slideMasters/slideMaster3.xml"/><Relationship Id="rId49" Type="http://schemas.openxmlformats.org/officeDocument/2006/relationships/font" Target="fonts/LatoLight-italic.fntdata"/><Relationship Id="rId36" Type="http://schemas.openxmlformats.org/officeDocument/2006/relationships/slide" Target="slides/slide29.xml"/><Relationship Id="rId23" Type="http://schemas.openxmlformats.org/officeDocument/2006/relationships/slide" Target="slides/slide16.xml"/><Relationship Id="rId28" Type="http://schemas.openxmlformats.org/officeDocument/2006/relationships/slide" Target="slides/slide21.xml"/><Relationship Id="rId15" Type="http://schemas.openxmlformats.org/officeDocument/2006/relationships/slide" Target="slides/slide8.xml"/><Relationship Id="rId57" Type="http://schemas.openxmlformats.org/officeDocument/2006/relationships/customXml" Target="../customXml/item3.xml"/><Relationship Id="rId44" Type="http://schemas.openxmlformats.org/officeDocument/2006/relationships/font" Target="fonts/ProximaNova-bold.fntdata"/><Relationship Id="rId31" Type="http://schemas.openxmlformats.org/officeDocument/2006/relationships/slide" Target="slides/slide24.xml"/><Relationship Id="rId52" Type="http://schemas.openxmlformats.org/officeDocument/2006/relationships/font" Target="fonts/SourceSansPro-bold.fntdata"/><Relationship Id="rId10"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bec62c33d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g1bec62c33d1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bec62c33d1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bec62c33d1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bec62c33d1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bec62c33d1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can be assumed when the ego states of the people in conversation are parallel to each other, as in the drawing above.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think of this as the sender being in one state and the receiver being in the same state, complementing to the ego states instead of being challenged by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Naturally, the best state to be in for this, is the adult-adult state, as the two people work in harmony with each other so they can find common areas of agreement rather than conflict.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However, if both are in a complementary but child-child state, you may not find decisions being made, or ending up simply in a griping or blaming session.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Similarly, if both are in a parent state, you may find both of them wanting their own way and still not able to find solutions to their issues. Hence, an adult-adult complementary state is the best one to find results.</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0e702a8ca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0e702a8ca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You’ll have heard of ‘ulterior motives’ or ‘hidden agendas’. This is where a person’s behaviour or statements say one thing, while surreptitiously or subconsciously meaning something else.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can be the essence of an ulterior transaction, where an underlying, subtle message from one state could be interpreted as another state by the other person.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example, a boss may say ‘I have confidence that you can do this project, though it will need a lot of due diligence and checking to get it done’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receiver may see this as a challenge and their rebellious child ego may come to the fore, saying something like ‘I’ll show him that I can do it without all that checking, just you wait and see!”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0e702a8ca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0e702a8ca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when the ego states don’t match each other and can cause conflict in one way or another.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crossed transaction will require one or both parties to shift perspectives so the communication can carry on at a reasonable level.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 example might be where a customer has a very demeaning attitude to you, complaining that you should be their servant and get a move on, or they’ll take their business elsewhere. Their critical parent state can cause you to take an adapted child state, wanting to please the aggressive parent, not wanting to cause a scene, and bowing down to the authoritarian stance the customer is taking.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Crossed transactional responses can cause people to break relationships and develop a character response that does not contribute to good problem-solving, so watch out if your tendency is to mismatch at any of the TA levels.</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0e702a8ca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0e702a8ca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we mentioned ‘life-scripts’, it’s important to note that practitioners in TA try to strengthen people’s adult ego states, as our conditioning can affect our behaviours at both the child and parent levels.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can be termed ‘script-analysis’ as it analyses what script you have been living with for most of your life and how it can be brought to your attention when you are behaving in a less-than effective way.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question as to when you should apply TA in your life is a simple one to answer.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Basically, it’s all the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say you have a meeting coming up where you know there may be some conflict in the air. You could play the parent role, by being quite dogmatic and authoritative in the ay you run it, so people recognise you have the final say, with no open discussion. Or you could just let people mouth off and lay into one another, hoping they will eventually find an answer themselves.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Neither the parent or child ego states would be best suited for that meeting situation, so you may choose to be the adult, allowing people to express their grievances, listening calmly and eloquently to all sides, before putting the emphasis on solving the problems and making effective decisions.</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0e702a8ca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0e702a8ca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0e702a8ca9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0e702a8ca9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0e702a8ca9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0e702a8ca9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0e702a8ca9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0e702a8ca9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0e702a8ca9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0e702a8ca9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exactly is TA? How does it affect the way we think and behave? What can we do to control the states we are in? And what effect can that have in our lives?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bec62c33d1_0_5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g1bec62c33d1_0_5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bec62c33d1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bec62c33d1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bec62c33d1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bec62c33d1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bec62c33d1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bec62c33d1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bec62c33d1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bec62c33d1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bec62c33d1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bec62c33d1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bec62c33d1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bec62c33d1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bec62c33d1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bec62c33d1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bec62c33d1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bec62c33d1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bec62c33d1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bec62c33d1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bec62c33d1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bec62c33d1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life scripts have a profound effect on how we think, feel, and behave. We are conditioned to respond in a certain way, based on the results we have achieved with that type of behaviour before.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someone is ‘conflict-averse’, it may be due to the circumstances they experienced while growing up as a child. If someone has a short-fuse and reacts angrily to the most innocuous of situations, there’s a possibility he or she was conditioned that way from experiences at an early 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Hence, the development of the ‘script’ by which we decide to behave.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Changing this script is the aim of transactional analysis psychotherapy. Societal or experience scripting can be replaced with co-operative, collaborative behaviour through discussions on the analysis of 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three ego states or ways of being can be likened to three phases of life we experience</a:t>
            </a:r>
            <a:endParaRPr/>
          </a:p>
          <a:p>
            <a:pPr indent="0" lvl="0" marL="0" rtl="0" algn="l">
              <a:spcBef>
                <a:spcPts val="0"/>
              </a:spcBef>
              <a:spcAft>
                <a:spcPts val="0"/>
              </a:spcAft>
              <a:buNone/>
            </a:pPr>
            <a:r>
              <a:rPr lang="en"/>
              <a:t>Blocks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we respond to situations and stimulate the other’s response in a conversation can depend on several areas:</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bec62c33d1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bec62c33d1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bec62c33d1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bec62c33d1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bec62c33d1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bec62c33d1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and many other questions can determine firstly how we respond to the transaction we are having, and secondly how we will be stimulated to carry on the transaction.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That’s why it is so popular in the courses that we run. Leaders can appreciate why they behave in a certain way and can then take that on to how their people and teams behave the way that they do.</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bec62c33d1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bec62c33d1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Transactional analysis discussed two components of the child state: adapted and free child.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ego state builds on the reinforcements we were given when a child.</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bec62c33d1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bec62c33d1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Depending on how you were brought up, your experiences will still have effects on our transactions today.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adapted child tries to please others and likes to be liked, so they act in accordance with others’ wishes. They could come across as submissive or timid, allowing others to control their feelings, sometimes without standing up for themselves.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free child state can be seen as a spontaneous nature, intelligent, free-flowing, innovative and creative in their thinking. This could be part of the conditioning where the child was allowed to be free to express their ideas and had more freedom to adapt to various situations without being told to ‘be quiet’ or ‘sit down and shut up’.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of course, different levels of each of these two components, so it would be incorrect to say a person is one or the other when they paly the child’s role in a transaction.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 way to think of a child’s response is to whom are they interacting in this way? If to a ‘parent’ ego state, you may see the person not wanting to disagree with that other person, just accepting orders to keep the peace. Or they may be flippant and joke around, covering up for some inadequacy seen by the parent model.</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bec62c33d1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bec62c33d1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parent is an ego state reflected on how the person’s parent figures brought them up. If a stronger parent figure was a grandparent or teacher, that may have had a bigger effect on how the person feels an adult needs to respond to situations.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Again, there are two components to an adult state: Critical/controlling, and nurturing.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Eric Berne believed that the biggest contribution to how we view the parent state was decided in the first few years of life. One way of looking at a parent state is concerning the judgements we have of others and of situations. Our rules and standards often come from these parental figures. How a person thinks someone else should behave often comes from the examples placed on us by parental figures.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critical parent state may well judge others by what they ‘should’ or shouldn’t’ do. Their rules are their rules, and everyone should abide by them. If they don’t, then they are judges as wrong, or inconsistent, or selfish, or similar. Feedback could be delivered in an aggressive, passive-aggressive or harsh way.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nurturing parent ego state would drive a person to be more understanding and softer in their approach. They would see a situation without judging, attempting to be more curious as to why a person would say or do something. A nurturing disposition may be helpful in trying to calm situations down or when establishing closer relationships.</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bec62c33d1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bec62c33d1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only has one component or division attached to it. Whereas the child and parent state may be driven by past experiences and conditioning, the adult state considers the here and now situation.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adult state is more open to discussion, more curious as to why people feel the way they do, has more time for sifting through data and information, is more respectful of others’ opinions, is willing to collaborate and compromise, and enjoys more close and healthy relationships.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often find the adult state is employed when making decisions that will affect others or solving problems in a working environment.</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bec62c33d1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bec62c33d1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Depending on what state we choose to adopt, a transaction with others could thrive or whither away to nothing. It could make a difference between building a strong relationship with another or causing a deep division between people.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Eric Berne recognised that we experience positive and negative interactions all through our lives and referred to these as ‘strokes’. A positive stroke makes us feel good about ourselves, whereas a negative interaction causes the opposite effect.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each person you interact with gives and receives these strokes can make a big difference in how they perceive each other.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Which of these ego states do you believe achieves the best results in most situations?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 concludes that adult to adult communication is the one that elicits the most helpful results.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0"/>
              </a:spcBef>
              <a:spcAft>
                <a:spcPts val="0"/>
              </a:spcAft>
              <a:buSzPts val="1400"/>
              <a:buChar char="○"/>
              <a:defRPr/>
            </a:lvl2pPr>
            <a:lvl3pPr indent="-317500" lvl="2" marL="1371600" rtl="0" algn="ctr">
              <a:lnSpc>
                <a:spcPct val="115000"/>
              </a:lnSpc>
              <a:spcBef>
                <a:spcPts val="0"/>
              </a:spcBef>
              <a:spcAft>
                <a:spcPts val="0"/>
              </a:spcAft>
              <a:buSzPts val="1400"/>
              <a:buChar char="■"/>
              <a:defRPr/>
            </a:lvl3pPr>
            <a:lvl4pPr indent="-317500" lvl="3" marL="1828800" rtl="0" algn="ctr">
              <a:lnSpc>
                <a:spcPct val="115000"/>
              </a:lnSpc>
              <a:spcBef>
                <a:spcPts val="0"/>
              </a:spcBef>
              <a:spcAft>
                <a:spcPts val="0"/>
              </a:spcAft>
              <a:buSzPts val="1400"/>
              <a:buChar char="●"/>
              <a:defRPr/>
            </a:lvl4pPr>
            <a:lvl5pPr indent="-317500" lvl="4" marL="2286000" rtl="0" algn="ctr">
              <a:lnSpc>
                <a:spcPct val="115000"/>
              </a:lnSpc>
              <a:spcBef>
                <a:spcPts val="0"/>
              </a:spcBef>
              <a:spcAft>
                <a:spcPts val="0"/>
              </a:spcAft>
              <a:buSzPts val="1400"/>
              <a:buChar char="○"/>
              <a:defRPr/>
            </a:lvl5pPr>
            <a:lvl6pPr indent="-317500" lvl="5" marL="2743200" rtl="0" algn="ctr">
              <a:lnSpc>
                <a:spcPct val="115000"/>
              </a:lnSpc>
              <a:spcBef>
                <a:spcPts val="0"/>
              </a:spcBef>
              <a:spcAft>
                <a:spcPts val="0"/>
              </a:spcAft>
              <a:buSzPts val="1400"/>
              <a:buChar char="■"/>
              <a:defRPr/>
            </a:lvl6pPr>
            <a:lvl7pPr indent="-317500" lvl="6" marL="3200400" rtl="0" algn="ctr">
              <a:lnSpc>
                <a:spcPct val="115000"/>
              </a:lnSpc>
              <a:spcBef>
                <a:spcPts val="0"/>
              </a:spcBef>
              <a:spcAft>
                <a:spcPts val="0"/>
              </a:spcAft>
              <a:buSzPts val="1400"/>
              <a:buChar char="●"/>
              <a:defRPr/>
            </a:lvl7pPr>
            <a:lvl8pPr indent="-317500" lvl="7" marL="3657600" rtl="0" algn="ctr">
              <a:lnSpc>
                <a:spcPct val="115000"/>
              </a:lnSpc>
              <a:spcBef>
                <a:spcPts val="0"/>
              </a:spcBef>
              <a:spcAft>
                <a:spcPts val="0"/>
              </a:spcAft>
              <a:buSzPts val="1400"/>
              <a:buChar char="○"/>
              <a:defRPr/>
            </a:lvl8pPr>
            <a:lvl9pPr indent="-317500" lvl="8" marL="4114800" rtl="0" algn="ctr">
              <a:lnSpc>
                <a:spcPct val="115000"/>
              </a:lnSpc>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9" name="Shape 99"/>
        <p:cNvGrpSpPr/>
        <p:nvPr/>
      </p:nvGrpSpPr>
      <p:grpSpPr>
        <a:xfrm>
          <a:off x="0" y="0"/>
          <a:ext cx="0" cy="0"/>
          <a:chOff x="0" y="0"/>
          <a:chExt cx="0" cy="0"/>
        </a:xfrm>
      </p:grpSpPr>
      <p:sp>
        <p:nvSpPr>
          <p:cNvPr id="100" name="Google Shape;100;p2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1" name="Google Shape;101;p2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2" name="Google Shape;102;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3" name="Shape 103"/>
        <p:cNvGrpSpPr/>
        <p:nvPr/>
      </p:nvGrpSpPr>
      <p:grpSpPr>
        <a:xfrm>
          <a:off x="0" y="0"/>
          <a:ext cx="0" cy="0"/>
          <a:chOff x="0" y="0"/>
          <a:chExt cx="0" cy="0"/>
        </a:xfrm>
      </p:grpSpPr>
      <p:sp>
        <p:nvSpPr>
          <p:cNvPr id="104" name="Google Shape;104;p2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5" name="Google Shape;105;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6" name="Shape 106"/>
        <p:cNvGrpSpPr/>
        <p:nvPr/>
      </p:nvGrpSpPr>
      <p:grpSpPr>
        <a:xfrm>
          <a:off x="0" y="0"/>
          <a:ext cx="0" cy="0"/>
          <a:chOff x="0" y="0"/>
          <a:chExt cx="0" cy="0"/>
        </a:xfrm>
      </p:grpSpPr>
      <p:sp>
        <p:nvSpPr>
          <p:cNvPr id="107" name="Google Shape;107;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8" name="Google Shape;108;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9" name="Google Shape;109;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 name="Shape 110"/>
        <p:cNvGrpSpPr/>
        <p:nvPr/>
      </p:nvGrpSpPr>
      <p:grpSpPr>
        <a:xfrm>
          <a:off x="0" y="0"/>
          <a:ext cx="0" cy="0"/>
          <a:chOff x="0" y="0"/>
          <a:chExt cx="0" cy="0"/>
        </a:xfrm>
      </p:grpSpPr>
      <p:sp>
        <p:nvSpPr>
          <p:cNvPr id="111" name="Google Shape;111;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2" name="Google Shape;112;p2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3" name="Google Shape;113;p2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4" name="Google Shape;114;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 name="Shape 115"/>
        <p:cNvGrpSpPr/>
        <p:nvPr/>
      </p:nvGrpSpPr>
      <p:grpSpPr>
        <a:xfrm>
          <a:off x="0" y="0"/>
          <a:ext cx="0" cy="0"/>
          <a:chOff x="0" y="0"/>
          <a:chExt cx="0" cy="0"/>
        </a:xfrm>
      </p:grpSpPr>
      <p:sp>
        <p:nvSpPr>
          <p:cNvPr id="116" name="Google Shape;116;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7" name="Google Shape;117;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8" name="Shape 118"/>
        <p:cNvGrpSpPr/>
        <p:nvPr/>
      </p:nvGrpSpPr>
      <p:grpSpPr>
        <a:xfrm>
          <a:off x="0" y="0"/>
          <a:ext cx="0" cy="0"/>
          <a:chOff x="0" y="0"/>
          <a:chExt cx="0" cy="0"/>
        </a:xfrm>
      </p:grpSpPr>
      <p:sp>
        <p:nvSpPr>
          <p:cNvPr id="119" name="Google Shape;119;p3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0" name="Google Shape;120;p3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1" name="Google Shape;121;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2" name="Shape 122"/>
        <p:cNvGrpSpPr/>
        <p:nvPr/>
      </p:nvGrpSpPr>
      <p:grpSpPr>
        <a:xfrm>
          <a:off x="0" y="0"/>
          <a:ext cx="0" cy="0"/>
          <a:chOff x="0" y="0"/>
          <a:chExt cx="0" cy="0"/>
        </a:xfrm>
      </p:grpSpPr>
      <p:sp>
        <p:nvSpPr>
          <p:cNvPr id="123" name="Google Shape;123;p3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24" name="Google Shape;124;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5" name="Shape 125"/>
        <p:cNvGrpSpPr/>
        <p:nvPr/>
      </p:nvGrpSpPr>
      <p:grpSpPr>
        <a:xfrm>
          <a:off x="0" y="0"/>
          <a:ext cx="0" cy="0"/>
          <a:chOff x="0" y="0"/>
          <a:chExt cx="0" cy="0"/>
        </a:xfrm>
      </p:grpSpPr>
      <p:sp>
        <p:nvSpPr>
          <p:cNvPr id="126" name="Google Shape;126;p3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28" name="Google Shape;128;p3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9" name="Google Shape;129;p3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30" name="Google Shape;130;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1" name="Shape 131"/>
        <p:cNvGrpSpPr/>
        <p:nvPr/>
      </p:nvGrpSpPr>
      <p:grpSpPr>
        <a:xfrm>
          <a:off x="0" y="0"/>
          <a:ext cx="0" cy="0"/>
          <a:chOff x="0" y="0"/>
          <a:chExt cx="0" cy="0"/>
        </a:xfrm>
      </p:grpSpPr>
      <p:sp>
        <p:nvSpPr>
          <p:cNvPr id="132" name="Google Shape;132;p3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33" name="Google Shape;133;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4" name="Shape 134"/>
        <p:cNvGrpSpPr/>
        <p:nvPr/>
      </p:nvGrpSpPr>
      <p:grpSpPr>
        <a:xfrm>
          <a:off x="0" y="0"/>
          <a:ext cx="0" cy="0"/>
          <a:chOff x="0" y="0"/>
          <a:chExt cx="0" cy="0"/>
        </a:xfrm>
      </p:grpSpPr>
      <p:sp>
        <p:nvSpPr>
          <p:cNvPr id="135" name="Google Shape;135;p3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6" name="Google Shape;136;p35"/>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37" name="Google Shape;137;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8" name="Shape 138"/>
        <p:cNvGrpSpPr/>
        <p:nvPr/>
      </p:nvGrpSpPr>
      <p:grpSpPr>
        <a:xfrm>
          <a:off x="0" y="0"/>
          <a:ext cx="0" cy="0"/>
          <a:chOff x="0" y="0"/>
          <a:chExt cx="0" cy="0"/>
        </a:xfrm>
      </p:grpSpPr>
      <p:sp>
        <p:nvSpPr>
          <p:cNvPr id="139" name="Google Shape;139;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140" name="Shape 140"/>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41" name="Shape 141"/>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142" name="Shape 142"/>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143" name="Shape 143"/>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 name="Shape 144"/>
        <p:cNvGrpSpPr/>
        <p:nvPr/>
      </p:nvGrpSpPr>
      <p:grpSpPr>
        <a:xfrm>
          <a:off x="0" y="0"/>
          <a:ext cx="0" cy="0"/>
          <a:chOff x="0" y="0"/>
          <a:chExt cx="0" cy="0"/>
        </a:xfrm>
      </p:grpSpPr>
      <p:sp>
        <p:nvSpPr>
          <p:cNvPr id="145" name="Google Shape;145;p41"/>
          <p:cNvSpPr txBox="1"/>
          <p:nvPr>
            <p:ph type="title"/>
          </p:nvPr>
        </p:nvSpPr>
        <p:spPr>
          <a:xfrm>
            <a:off x="304800" y="342900"/>
            <a:ext cx="8686800" cy="6285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2"/>
              </a:buClr>
              <a:buSzPts val="3600"/>
              <a:buFont typeface="Source Sans Pro"/>
              <a:buNone/>
              <a:defRPr b="0" i="0" sz="3600" u="none" cap="none" strike="noStrike">
                <a:solidFill>
                  <a:schemeClr val="dk2"/>
                </a:solidFill>
                <a:latin typeface="Source Sans Pro"/>
                <a:ea typeface="Source Sans Pro"/>
                <a:cs typeface="Source Sans Pro"/>
                <a:sym typeface="Source Sans Pro"/>
              </a:defRPr>
            </a:lvl1pPr>
            <a:lvl2pPr lvl="1" rtl="0" algn="l">
              <a:lnSpc>
                <a:spcPct val="100000"/>
              </a:lnSpc>
              <a:spcBef>
                <a:spcPts val="0"/>
              </a:spcBef>
              <a:spcAft>
                <a:spcPts val="0"/>
              </a:spcAft>
              <a:buSzPts val="2800"/>
              <a:buNone/>
              <a:defRPr sz="1800"/>
            </a:lvl2pPr>
            <a:lvl3pPr lvl="2" rtl="0" algn="l">
              <a:lnSpc>
                <a:spcPct val="100000"/>
              </a:lnSpc>
              <a:spcBef>
                <a:spcPts val="0"/>
              </a:spcBef>
              <a:spcAft>
                <a:spcPts val="0"/>
              </a:spcAft>
              <a:buSzPts val="2800"/>
              <a:buNone/>
              <a:defRPr sz="1800"/>
            </a:lvl3pPr>
            <a:lvl4pPr lvl="3" rtl="0" algn="l">
              <a:lnSpc>
                <a:spcPct val="100000"/>
              </a:lnSpc>
              <a:spcBef>
                <a:spcPts val="0"/>
              </a:spcBef>
              <a:spcAft>
                <a:spcPts val="0"/>
              </a:spcAft>
              <a:buSzPts val="2800"/>
              <a:buNone/>
              <a:defRPr sz="1800"/>
            </a:lvl4pPr>
            <a:lvl5pPr lvl="4" rtl="0" algn="l">
              <a:lnSpc>
                <a:spcPct val="100000"/>
              </a:lnSpc>
              <a:spcBef>
                <a:spcPts val="0"/>
              </a:spcBef>
              <a:spcAft>
                <a:spcPts val="0"/>
              </a:spcAft>
              <a:buSzPts val="2800"/>
              <a:buNone/>
              <a:defRPr sz="1800"/>
            </a:lvl5pPr>
            <a:lvl6pPr lvl="5" rtl="0" algn="l">
              <a:lnSpc>
                <a:spcPct val="100000"/>
              </a:lnSpc>
              <a:spcBef>
                <a:spcPts val="0"/>
              </a:spcBef>
              <a:spcAft>
                <a:spcPts val="0"/>
              </a:spcAft>
              <a:buSzPts val="2800"/>
              <a:buNone/>
              <a:defRPr sz="1800"/>
            </a:lvl6pPr>
            <a:lvl7pPr lvl="6" rtl="0" algn="l">
              <a:lnSpc>
                <a:spcPct val="100000"/>
              </a:lnSpc>
              <a:spcBef>
                <a:spcPts val="0"/>
              </a:spcBef>
              <a:spcAft>
                <a:spcPts val="0"/>
              </a:spcAft>
              <a:buSzPts val="2800"/>
              <a:buNone/>
              <a:defRPr sz="1800"/>
            </a:lvl7pPr>
            <a:lvl8pPr lvl="7" rtl="0" algn="l">
              <a:lnSpc>
                <a:spcPct val="100000"/>
              </a:lnSpc>
              <a:spcBef>
                <a:spcPts val="0"/>
              </a:spcBef>
              <a:spcAft>
                <a:spcPts val="0"/>
              </a:spcAft>
              <a:buSzPts val="2800"/>
              <a:buNone/>
              <a:defRPr sz="1800"/>
            </a:lvl8pPr>
            <a:lvl9pPr lvl="8" rtl="0" algn="l">
              <a:lnSpc>
                <a:spcPct val="100000"/>
              </a:lnSpc>
              <a:spcBef>
                <a:spcPts val="0"/>
              </a:spcBef>
              <a:spcAft>
                <a:spcPts val="0"/>
              </a:spcAft>
              <a:buSzPts val="2800"/>
              <a:buNone/>
              <a:defRPr sz="1800"/>
            </a:lvl9pPr>
          </a:lstStyle>
          <a:p/>
        </p:txBody>
      </p:sp>
      <p:sp>
        <p:nvSpPr>
          <p:cNvPr id="146" name="Google Shape;146;p41"/>
          <p:cNvSpPr txBox="1"/>
          <p:nvPr>
            <p:ph idx="1" type="body"/>
          </p:nvPr>
        </p:nvSpPr>
        <p:spPr>
          <a:xfrm>
            <a:off x="304800" y="1165622"/>
            <a:ext cx="8686800" cy="3394500"/>
          </a:xfrm>
          <a:prstGeom prst="rect">
            <a:avLst/>
          </a:prstGeom>
          <a:noFill/>
          <a:ln>
            <a:noFill/>
          </a:ln>
        </p:spPr>
        <p:txBody>
          <a:bodyPr anchorCtr="0" anchor="t" bIns="45700" lIns="91425" spcFirstLastPara="1" rIns="91425" wrap="square" tIns="45700">
            <a:noAutofit/>
          </a:bodyPr>
          <a:lstStyle>
            <a:lvl1pPr indent="-370840" lvl="0" marL="457200" marR="0" rtl="0" algn="l">
              <a:lnSpc>
                <a:spcPct val="115000"/>
              </a:lnSpc>
              <a:spcBef>
                <a:spcPts val="640"/>
              </a:spcBef>
              <a:spcAft>
                <a:spcPts val="0"/>
              </a:spcAft>
              <a:buClr>
                <a:schemeClr val="accent1"/>
              </a:buClr>
              <a:buSzPts val="2240"/>
              <a:buFont typeface="Noto Sans Symbols"/>
              <a:buChar char="✕"/>
              <a:defRPr b="0" i="0" sz="3200" u="none" cap="none" strike="noStrike">
                <a:solidFill>
                  <a:schemeClr val="dk2"/>
                </a:solidFill>
                <a:latin typeface="Source Sans Pro"/>
                <a:ea typeface="Source Sans Pro"/>
                <a:cs typeface="Source Sans Pro"/>
                <a:sym typeface="Source Sans Pro"/>
              </a:defRPr>
            </a:lvl1pPr>
            <a:lvl2pPr indent="-353060" lvl="1" marL="914400" marR="0" rtl="0" algn="l">
              <a:lnSpc>
                <a:spcPct val="115000"/>
              </a:lnSpc>
              <a:spcBef>
                <a:spcPts val="1600"/>
              </a:spcBef>
              <a:spcAft>
                <a:spcPts val="0"/>
              </a:spcAft>
              <a:buClr>
                <a:schemeClr val="accent1"/>
              </a:buClr>
              <a:buSzPts val="1960"/>
              <a:buFont typeface="Noto Sans Symbols"/>
              <a:buChar char="+"/>
              <a:defRPr b="0" i="0" sz="2800" u="none" cap="none" strike="noStrike">
                <a:solidFill>
                  <a:schemeClr val="dk2"/>
                </a:solidFill>
                <a:latin typeface="Source Sans Pro"/>
                <a:ea typeface="Source Sans Pro"/>
                <a:cs typeface="Source Sans Pro"/>
                <a:sym typeface="Source Sans Pro"/>
              </a:defRPr>
            </a:lvl2pPr>
            <a:lvl3pPr indent="-335280" lvl="2" marL="1371600" marR="0" rtl="0" algn="l">
              <a:lnSpc>
                <a:spcPct val="115000"/>
              </a:lnSpc>
              <a:spcBef>
                <a:spcPts val="1600"/>
              </a:spcBef>
              <a:spcAft>
                <a:spcPts val="0"/>
              </a:spcAft>
              <a:buClr>
                <a:schemeClr val="accent1"/>
              </a:buClr>
              <a:buSzPts val="1680"/>
              <a:buFont typeface="Noto Sans Symbols"/>
              <a:buChar char="✕"/>
              <a:defRPr b="0" i="0" sz="2400" u="none" cap="none" strike="noStrike">
                <a:solidFill>
                  <a:schemeClr val="dk2"/>
                </a:solidFill>
                <a:latin typeface="Source Sans Pro"/>
                <a:ea typeface="Source Sans Pro"/>
                <a:cs typeface="Source Sans Pro"/>
                <a:sym typeface="Source Sans Pro"/>
              </a:defRPr>
            </a:lvl3pPr>
            <a:lvl4pPr indent="-317500" lvl="3" marL="1828800" marR="0" rtl="0" algn="l">
              <a:lnSpc>
                <a:spcPct val="115000"/>
              </a:lnSpc>
              <a:spcBef>
                <a:spcPts val="1600"/>
              </a:spcBef>
              <a:spcAft>
                <a:spcPts val="0"/>
              </a:spcAft>
              <a:buClr>
                <a:schemeClr val="accent1"/>
              </a:buClr>
              <a:buSzPts val="1400"/>
              <a:buFont typeface="Noto Sans Symbols"/>
              <a:buChar char="✱"/>
              <a:defRPr b="0" i="0" sz="2000" u="none" cap="none" strike="noStrike">
                <a:solidFill>
                  <a:schemeClr val="dk2"/>
                </a:solidFill>
                <a:latin typeface="Source Sans Pro"/>
                <a:ea typeface="Source Sans Pro"/>
                <a:cs typeface="Source Sans Pro"/>
                <a:sym typeface="Source Sans Pro"/>
              </a:defRPr>
            </a:lvl4pPr>
            <a:lvl5pPr indent="-297179" lvl="4" marL="2286000" marR="0" rtl="0" algn="l">
              <a:lnSpc>
                <a:spcPct val="115000"/>
              </a:lnSpc>
              <a:spcBef>
                <a:spcPts val="1600"/>
              </a:spcBef>
              <a:spcAft>
                <a:spcPts val="0"/>
              </a:spcAft>
              <a:buClr>
                <a:schemeClr val="accent1"/>
              </a:buClr>
              <a:buSzPts val="1080"/>
              <a:buFont typeface="Noto Sans Symbols"/>
              <a:buChar char="✕"/>
              <a:defRPr b="0" i="0" sz="1800" u="none" cap="none" strike="noStrike">
                <a:solidFill>
                  <a:schemeClr val="dk2"/>
                </a:solidFill>
                <a:latin typeface="Source Sans Pro"/>
                <a:ea typeface="Source Sans Pro"/>
                <a:cs typeface="Source Sans Pro"/>
                <a:sym typeface="Source Sans Pro"/>
              </a:defRPr>
            </a:lvl5pPr>
            <a:lvl6pPr indent="-297179" lvl="5" marL="2743200" marR="0" rtl="0" algn="l">
              <a:lnSpc>
                <a:spcPct val="115000"/>
              </a:lnSpc>
              <a:spcBef>
                <a:spcPts val="1600"/>
              </a:spcBef>
              <a:spcAft>
                <a:spcPts val="0"/>
              </a:spcAft>
              <a:buClr>
                <a:schemeClr val="accent1"/>
              </a:buClr>
              <a:buSzPts val="1080"/>
              <a:buFont typeface="Noto Sans Symbols"/>
              <a:buChar char="+"/>
              <a:defRPr b="0" i="0" sz="1800" u="none" cap="none" strike="noStrike">
                <a:solidFill>
                  <a:schemeClr val="dk2"/>
                </a:solidFill>
                <a:latin typeface="Source Sans Pro"/>
                <a:ea typeface="Source Sans Pro"/>
                <a:cs typeface="Source Sans Pro"/>
                <a:sym typeface="Source Sans Pro"/>
              </a:defRPr>
            </a:lvl6pPr>
            <a:lvl7pPr indent="-289560" lvl="6" marL="3200400" marR="0" rtl="0" algn="l">
              <a:lnSpc>
                <a:spcPct val="115000"/>
              </a:lnSpc>
              <a:spcBef>
                <a:spcPts val="1600"/>
              </a:spcBef>
              <a:spcAft>
                <a:spcPts val="0"/>
              </a:spcAft>
              <a:buClr>
                <a:schemeClr val="accent1"/>
              </a:buClr>
              <a:buSzPts val="960"/>
              <a:buFont typeface="Noto Sans Symbols"/>
              <a:buChar char="✱"/>
              <a:defRPr b="0" i="0" sz="1600" u="none" cap="none" strike="noStrike">
                <a:solidFill>
                  <a:schemeClr val="dk2"/>
                </a:solidFill>
                <a:latin typeface="Source Sans Pro"/>
                <a:ea typeface="Source Sans Pro"/>
                <a:cs typeface="Source Sans Pro"/>
                <a:sym typeface="Source Sans Pro"/>
              </a:defRPr>
            </a:lvl7pPr>
            <a:lvl8pPr indent="-289559" lvl="7" marL="3657600" marR="0" rtl="0" algn="l">
              <a:lnSpc>
                <a:spcPct val="115000"/>
              </a:lnSpc>
              <a:spcBef>
                <a:spcPts val="1600"/>
              </a:spcBef>
              <a:spcAft>
                <a:spcPts val="0"/>
              </a:spcAft>
              <a:buClr>
                <a:schemeClr val="accent1"/>
              </a:buClr>
              <a:buSzPts val="960"/>
              <a:buFont typeface="Noto Sans Symbols"/>
              <a:buChar char="◆"/>
              <a:defRPr b="0" i="0" sz="1600" u="none" cap="none" strike="noStrike">
                <a:solidFill>
                  <a:schemeClr val="dk2"/>
                </a:solidFill>
                <a:latin typeface="Source Sans Pro"/>
                <a:ea typeface="Source Sans Pro"/>
                <a:cs typeface="Source Sans Pro"/>
                <a:sym typeface="Source Sans Pro"/>
              </a:defRPr>
            </a:lvl8pPr>
            <a:lvl9pPr indent="-281940" lvl="8" marL="4114800" marR="0" rtl="0" algn="l">
              <a:lnSpc>
                <a:spcPct val="115000"/>
              </a:lnSpc>
              <a:spcBef>
                <a:spcPts val="1600"/>
              </a:spcBef>
              <a:spcAft>
                <a:spcPts val="1600"/>
              </a:spcAft>
              <a:buClr>
                <a:schemeClr val="accent1"/>
              </a:buClr>
              <a:buSzPts val="840"/>
              <a:buFont typeface="Noto Sans Symbols"/>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147" name="Google Shape;147;p41"/>
          <p:cNvSpPr txBox="1"/>
          <p:nvPr>
            <p:ph idx="10" type="dt"/>
          </p:nvPr>
        </p:nvSpPr>
        <p:spPr>
          <a:xfrm>
            <a:off x="6477000" y="57150"/>
            <a:ext cx="2514600" cy="2166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D28E28"/>
                </a:solidFill>
                <a:latin typeface="Source Sans Pro"/>
                <a:ea typeface="Source Sans Pro"/>
                <a:cs typeface="Source Sans Pro"/>
                <a:sym typeface="Source Sans Pr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9pPr>
          </a:lstStyle>
          <a:p/>
        </p:txBody>
      </p:sp>
      <p:sp>
        <p:nvSpPr>
          <p:cNvPr id="148" name="Google Shape;148;p41"/>
          <p:cNvSpPr txBox="1"/>
          <p:nvPr>
            <p:ph idx="11" type="ftr"/>
          </p:nvPr>
        </p:nvSpPr>
        <p:spPr>
          <a:xfrm>
            <a:off x="3581400" y="57150"/>
            <a:ext cx="2895600" cy="2166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D28E28"/>
                </a:solidFill>
                <a:latin typeface="Source Sans Pro"/>
                <a:ea typeface="Source Sans Pro"/>
                <a:cs typeface="Source Sans Pro"/>
                <a:sym typeface="Source Sans Pr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9pPr>
          </a:lstStyle>
          <a:p/>
        </p:txBody>
      </p:sp>
      <p:sp>
        <p:nvSpPr>
          <p:cNvPr id="149" name="Google Shape;149;p41"/>
          <p:cNvSpPr txBox="1"/>
          <p:nvPr>
            <p:ph idx="12" type="sldNum"/>
          </p:nvPr>
        </p:nvSpPr>
        <p:spPr>
          <a:xfrm>
            <a:off x="8229600" y="4855464"/>
            <a:ext cx="759000" cy="18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7">
  <p:cSld name="TITLE_7">
    <p:spTree>
      <p:nvGrpSpPr>
        <p:cNvPr id="150" name="Shape 15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lf 1">
  <p:cSld name="BLANK_1_1_3">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43"/>
          <p:cNvSpPr txBox="1"/>
          <p:nvPr>
            <p:ph idx="12" type="sldNum"/>
          </p:nvPr>
        </p:nvSpPr>
        <p:spPr>
          <a:xfrm>
            <a:off x="8480584" y="46736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9pPr>
          </a:lstStyle>
          <a:p>
            <a:pPr indent="0" lvl="0" marL="0" rtl="0" algn="r">
              <a:spcBef>
                <a:spcPts val="0"/>
              </a:spcBef>
              <a:spcAft>
                <a:spcPts val="0"/>
              </a:spcAft>
              <a:buNone/>
            </a:pPr>
            <a:fld id="{00000000-1234-1234-1234-123412341234}" type="slidenum">
              <a:rPr lang="en"/>
              <a:t>‹#›</a:t>
            </a:fld>
            <a:endParaRPr/>
          </a:p>
        </p:txBody>
      </p:sp>
      <p:pic>
        <p:nvPicPr>
          <p:cNvPr id="153" name="Google Shape;153;p43"/>
          <p:cNvPicPr preferRelativeResize="0"/>
          <p:nvPr/>
        </p:nvPicPr>
        <p:blipFill rotWithShape="1">
          <a:blip r:embed="rId3">
            <a:alphaModFix/>
          </a:blip>
          <a:srcRect b="0" l="0" r="0" t="0"/>
          <a:stretch/>
        </p:blipFill>
        <p:spPr>
          <a:xfrm flipH="1">
            <a:off x="0" y="-685800"/>
            <a:ext cx="9144000" cy="6858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5" Type="http://schemas.openxmlformats.org/officeDocument/2006/relationships/slideLayout" Target="../slideLayouts/slideLayout37.xml"/><Relationship Id="rId14" Type="http://schemas.openxmlformats.org/officeDocument/2006/relationships/slideLayout" Target="../slideLayouts/slideLayout36.xml"/><Relationship Id="rId17" Type="http://schemas.openxmlformats.org/officeDocument/2006/relationships/slideLayout" Target="../slideLayouts/slideLayout39.xml"/><Relationship Id="rId16" Type="http://schemas.openxmlformats.org/officeDocument/2006/relationships/slideLayout" Target="../slideLayouts/slideLayout38.xml"/><Relationship Id="rId5" Type="http://schemas.openxmlformats.org/officeDocument/2006/relationships/slideLayout" Target="../slideLayouts/slideLayout27.xml"/><Relationship Id="rId19" Type="http://schemas.openxmlformats.org/officeDocument/2006/relationships/theme" Target="../theme/theme4.xml"/><Relationship Id="rId6" Type="http://schemas.openxmlformats.org/officeDocument/2006/relationships/slideLayout" Target="../slideLayouts/slideLayout28.xml"/><Relationship Id="rId18" Type="http://schemas.openxmlformats.org/officeDocument/2006/relationships/slideLayout" Target="../slideLayouts/slideLayout40.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push dir="r"/>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ransition spd="med">
    <p:push dir="r"/>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5" name="Shape 95"/>
        <p:cNvGrpSpPr/>
        <p:nvPr/>
      </p:nvGrpSpPr>
      <p:grpSpPr>
        <a:xfrm>
          <a:off x="0" y="0"/>
          <a:ext cx="0" cy="0"/>
          <a:chOff x="0" y="0"/>
          <a:chExt cx="0" cy="0"/>
        </a:xfrm>
      </p:grpSpPr>
      <p:sp>
        <p:nvSpPr>
          <p:cNvPr id="96" name="Google Shape;9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97" name="Google Shape;97;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98" name="Google Shape;9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Lst>
  <p:transition spd="med">
    <p:push dir="r"/>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21.png"/></Relationships>
</file>

<file path=ppt/slides/_rels/slide20.xml.rels><?xml version="1.0" encoding="UTF-8" standalone="yes"?><Relationships xmlns="http://schemas.openxmlformats.org/package/2006/relationships"><Relationship Id="rId11" Type="http://schemas.openxmlformats.org/officeDocument/2006/relationships/image" Target="../media/image13.png"/><Relationship Id="rId10" Type="http://schemas.openxmlformats.org/officeDocument/2006/relationships/image" Target="../media/image19.png"/><Relationship Id="rId1" Type="http://schemas.openxmlformats.org/officeDocument/2006/relationships/slideLayout" Target="../slideLayouts/slideLayout25.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16.png"/><Relationship Id="rId9" Type="http://schemas.openxmlformats.org/officeDocument/2006/relationships/image" Target="../media/image17.png"/><Relationship Id="rId5" Type="http://schemas.openxmlformats.org/officeDocument/2006/relationships/image" Target="../media/image14.png"/><Relationship Id="rId6" Type="http://schemas.openxmlformats.org/officeDocument/2006/relationships/image" Target="../media/image18.png"/><Relationship Id="rId7" Type="http://schemas.openxmlformats.org/officeDocument/2006/relationships/hyperlink" Target="https://learn.codemithra.com/" TargetMode="External"/><Relationship Id="rId8"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5.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5.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5.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5.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5.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5.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44"/>
          <p:cNvPicPr preferRelativeResize="0"/>
          <p:nvPr/>
        </p:nvPicPr>
        <p:blipFill rotWithShape="1">
          <a:blip r:embed="rId3">
            <a:alphaModFix/>
          </a:blip>
          <a:srcRect b="0" l="0" r="0" t="0"/>
          <a:stretch/>
        </p:blipFill>
        <p:spPr>
          <a:xfrm>
            <a:off x="2648700" y="431425"/>
            <a:ext cx="3527999" cy="428064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53"/>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34" name="Google Shape;234;p53"/>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35" name="Google Shape;235;p53"/>
          <p:cNvSpPr/>
          <p:nvPr/>
        </p:nvSpPr>
        <p:spPr>
          <a:xfrm>
            <a:off x="2828275" y="345263"/>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36" name="Google Shape;236;p53"/>
          <p:cNvSpPr txBox="1"/>
          <p:nvPr/>
        </p:nvSpPr>
        <p:spPr>
          <a:xfrm>
            <a:off x="1770450" y="934225"/>
            <a:ext cx="5603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Here, we show how the ego states interact:</a:t>
            </a:r>
            <a:endParaRPr b="1" sz="2000"/>
          </a:p>
        </p:txBody>
      </p:sp>
      <p:sp>
        <p:nvSpPr>
          <p:cNvPr id="237" name="Google Shape;237;p53"/>
          <p:cNvSpPr txBox="1"/>
          <p:nvPr/>
        </p:nvSpPr>
        <p:spPr>
          <a:xfrm>
            <a:off x="1551650" y="1882125"/>
            <a:ext cx="6709500" cy="1015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sz="1800"/>
              <a:t>Complementary Transaction</a:t>
            </a:r>
            <a:endParaRPr sz="1800"/>
          </a:p>
          <a:p>
            <a:pPr indent="-342900" lvl="0" marL="457200" rtl="0" algn="l">
              <a:spcBef>
                <a:spcPts val="0"/>
              </a:spcBef>
              <a:spcAft>
                <a:spcPts val="0"/>
              </a:spcAft>
              <a:buSzPts val="1800"/>
              <a:buChar char="●"/>
            </a:pPr>
            <a:r>
              <a:rPr lang="en" sz="1800"/>
              <a:t>Ulterior Transaction </a:t>
            </a:r>
            <a:endParaRPr sz="1800"/>
          </a:p>
          <a:p>
            <a:pPr indent="-342900" lvl="0" marL="457200" rtl="0" algn="l">
              <a:spcBef>
                <a:spcPts val="0"/>
              </a:spcBef>
              <a:spcAft>
                <a:spcPts val="0"/>
              </a:spcAft>
              <a:buSzPts val="1800"/>
              <a:buChar char="●"/>
            </a:pPr>
            <a:r>
              <a:rPr lang="en" sz="1800"/>
              <a:t>Crossed Transaction</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36"/>
                                        </p:tgtEl>
                                        <p:attrNameLst>
                                          <p:attrName>style.visibility</p:attrName>
                                        </p:attrNameLst>
                                      </p:cBhvr>
                                      <p:to>
                                        <p:strVal val="visible"/>
                                      </p:to>
                                    </p:set>
                                    <p:anim calcmode="lin" valueType="num">
                                      <p:cBhvr additive="base">
                                        <p:cTn dur="1000"/>
                                        <p:tgtEl>
                                          <p:spTgt spid="236"/>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37"/>
                                        </p:tgtEl>
                                        <p:attrNameLst>
                                          <p:attrName>style.visibility</p:attrName>
                                        </p:attrNameLst>
                                      </p:cBhvr>
                                      <p:to>
                                        <p:strVal val="visible"/>
                                      </p:to>
                                    </p:set>
                                    <p:anim calcmode="lin" valueType="num">
                                      <p:cBhvr additive="base">
                                        <p:cTn dur="1000"/>
                                        <p:tgtEl>
                                          <p:spTgt spid="23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54"/>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43" name="Google Shape;243;p54"/>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44" name="Google Shape;244;p54"/>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45" name="Google Shape;245;p54"/>
          <p:cNvSpPr txBox="1"/>
          <p:nvPr/>
        </p:nvSpPr>
        <p:spPr>
          <a:xfrm>
            <a:off x="5761300" y="2171550"/>
            <a:ext cx="298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Complementary Transactions</a:t>
            </a:r>
            <a:endParaRPr b="1" sz="2000"/>
          </a:p>
        </p:txBody>
      </p:sp>
      <p:pic>
        <p:nvPicPr>
          <p:cNvPr id="246" name="Google Shape;246;p54"/>
          <p:cNvPicPr preferRelativeResize="0"/>
          <p:nvPr/>
        </p:nvPicPr>
        <p:blipFill>
          <a:blip r:embed="rId5">
            <a:alphaModFix/>
          </a:blip>
          <a:stretch>
            <a:fillRect/>
          </a:stretch>
        </p:blipFill>
        <p:spPr>
          <a:xfrm>
            <a:off x="2761050" y="1143000"/>
            <a:ext cx="2162175" cy="2857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45"/>
                                        </p:tgtEl>
                                        <p:attrNameLst>
                                          <p:attrName>style.visibility</p:attrName>
                                        </p:attrNameLst>
                                      </p:cBhvr>
                                      <p:to>
                                        <p:strVal val="visible"/>
                                      </p:to>
                                    </p:set>
                                    <p:anim calcmode="lin" valueType="num">
                                      <p:cBhvr additive="base">
                                        <p:cTn dur="1000"/>
                                        <p:tgtEl>
                                          <p:spTgt spid="245"/>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46"/>
                                        </p:tgtEl>
                                        <p:attrNameLst>
                                          <p:attrName>style.visibility</p:attrName>
                                        </p:attrNameLst>
                                      </p:cBhvr>
                                      <p:to>
                                        <p:strVal val="visible"/>
                                      </p:to>
                                    </p:set>
                                    <p:anim calcmode="lin" valueType="num">
                                      <p:cBhvr additive="base">
                                        <p:cTn dur="1000"/>
                                        <p:tgtEl>
                                          <p:spTgt spid="24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55"/>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52" name="Google Shape;252;p55"/>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53" name="Google Shape;253;p55"/>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54" name="Google Shape;254;p55"/>
          <p:cNvSpPr txBox="1"/>
          <p:nvPr/>
        </p:nvSpPr>
        <p:spPr>
          <a:xfrm>
            <a:off x="5718200" y="2325450"/>
            <a:ext cx="2988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Ulterior Transactions</a:t>
            </a:r>
            <a:endParaRPr b="1" sz="2000"/>
          </a:p>
        </p:txBody>
      </p:sp>
      <p:pic>
        <p:nvPicPr>
          <p:cNvPr id="255" name="Google Shape;255;p55"/>
          <p:cNvPicPr preferRelativeResize="0"/>
          <p:nvPr/>
        </p:nvPicPr>
        <p:blipFill>
          <a:blip r:embed="rId5">
            <a:alphaModFix/>
          </a:blip>
          <a:stretch>
            <a:fillRect/>
          </a:stretch>
        </p:blipFill>
        <p:spPr>
          <a:xfrm>
            <a:off x="2896550" y="1325150"/>
            <a:ext cx="2162175" cy="2857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54"/>
                                        </p:tgtEl>
                                        <p:attrNameLst>
                                          <p:attrName>style.visibility</p:attrName>
                                        </p:attrNameLst>
                                      </p:cBhvr>
                                      <p:to>
                                        <p:strVal val="visible"/>
                                      </p:to>
                                    </p:set>
                                    <p:anim calcmode="lin" valueType="num">
                                      <p:cBhvr additive="base">
                                        <p:cTn dur="1000"/>
                                        <p:tgtEl>
                                          <p:spTgt spid="254"/>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55"/>
                                        </p:tgtEl>
                                        <p:attrNameLst>
                                          <p:attrName>style.visibility</p:attrName>
                                        </p:attrNameLst>
                                      </p:cBhvr>
                                      <p:to>
                                        <p:strVal val="visible"/>
                                      </p:to>
                                    </p:set>
                                    <p:anim calcmode="lin" valueType="num">
                                      <p:cBhvr additive="base">
                                        <p:cTn dur="1000"/>
                                        <p:tgtEl>
                                          <p:spTgt spid="25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56"/>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61" name="Google Shape;261;p56"/>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62" name="Google Shape;262;p56"/>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63" name="Google Shape;263;p56"/>
          <p:cNvSpPr txBox="1"/>
          <p:nvPr/>
        </p:nvSpPr>
        <p:spPr>
          <a:xfrm>
            <a:off x="5718200" y="2325450"/>
            <a:ext cx="2988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Crossed Transactions</a:t>
            </a:r>
            <a:endParaRPr b="1" sz="2000"/>
          </a:p>
        </p:txBody>
      </p:sp>
      <p:pic>
        <p:nvPicPr>
          <p:cNvPr id="264" name="Google Shape;264;p56"/>
          <p:cNvPicPr preferRelativeResize="0"/>
          <p:nvPr/>
        </p:nvPicPr>
        <p:blipFill>
          <a:blip r:embed="rId5">
            <a:alphaModFix/>
          </a:blip>
          <a:stretch>
            <a:fillRect/>
          </a:stretch>
        </p:blipFill>
        <p:spPr>
          <a:xfrm>
            <a:off x="1890850" y="1143000"/>
            <a:ext cx="2162175" cy="2857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63"/>
                                        </p:tgtEl>
                                        <p:attrNameLst>
                                          <p:attrName>style.visibility</p:attrName>
                                        </p:attrNameLst>
                                      </p:cBhvr>
                                      <p:to>
                                        <p:strVal val="visible"/>
                                      </p:to>
                                    </p:set>
                                    <p:anim calcmode="lin" valueType="num">
                                      <p:cBhvr additive="base">
                                        <p:cTn dur="1000"/>
                                        <p:tgtEl>
                                          <p:spTgt spid="263"/>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64"/>
                                        </p:tgtEl>
                                        <p:attrNameLst>
                                          <p:attrName>style.visibility</p:attrName>
                                        </p:attrNameLst>
                                      </p:cBhvr>
                                      <p:to>
                                        <p:strVal val="visible"/>
                                      </p:to>
                                    </p:set>
                                    <p:anim calcmode="lin" valueType="num">
                                      <p:cBhvr additive="base">
                                        <p:cTn dur="1000"/>
                                        <p:tgtEl>
                                          <p:spTgt spid="26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57"/>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70" name="Google Shape;270;p57"/>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71" name="Google Shape;271;p57"/>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72" name="Google Shape;272;p57"/>
          <p:cNvSpPr txBox="1"/>
          <p:nvPr/>
        </p:nvSpPr>
        <p:spPr>
          <a:xfrm>
            <a:off x="5718200" y="2325450"/>
            <a:ext cx="2988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Transactional Analysis Examples and Exercises</a:t>
            </a:r>
            <a:endParaRPr b="1" sz="2000"/>
          </a:p>
        </p:txBody>
      </p:sp>
      <p:pic>
        <p:nvPicPr>
          <p:cNvPr id="273" name="Google Shape;273;p57"/>
          <p:cNvPicPr preferRelativeResize="0"/>
          <p:nvPr/>
        </p:nvPicPr>
        <p:blipFill>
          <a:blip r:embed="rId5">
            <a:alphaModFix/>
          </a:blip>
          <a:stretch>
            <a:fillRect/>
          </a:stretch>
        </p:blipFill>
        <p:spPr>
          <a:xfrm>
            <a:off x="876401" y="1328750"/>
            <a:ext cx="4310199" cy="2486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72"/>
                                        </p:tgtEl>
                                        <p:attrNameLst>
                                          <p:attrName>style.visibility</p:attrName>
                                        </p:attrNameLst>
                                      </p:cBhvr>
                                      <p:to>
                                        <p:strVal val="visible"/>
                                      </p:to>
                                    </p:set>
                                    <p:anim calcmode="lin" valueType="num">
                                      <p:cBhvr additive="base">
                                        <p:cTn dur="1000"/>
                                        <p:tgtEl>
                                          <p:spTgt spid="272"/>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73"/>
                                        </p:tgtEl>
                                        <p:attrNameLst>
                                          <p:attrName>style.visibility</p:attrName>
                                        </p:attrNameLst>
                                      </p:cBhvr>
                                      <p:to>
                                        <p:strVal val="visible"/>
                                      </p:to>
                                    </p:set>
                                    <p:anim calcmode="lin" valueType="num">
                                      <p:cBhvr additive="base">
                                        <p:cTn dur="1000"/>
                                        <p:tgtEl>
                                          <p:spTgt spid="27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58"/>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79" name="Google Shape;279;p58"/>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80" name="Google Shape;280;p58"/>
          <p:cNvSpPr/>
          <p:nvPr/>
        </p:nvSpPr>
        <p:spPr>
          <a:xfrm>
            <a:off x="2761050" y="2650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81" name="Google Shape;281;p58"/>
          <p:cNvSpPr txBox="1"/>
          <p:nvPr/>
        </p:nvSpPr>
        <p:spPr>
          <a:xfrm>
            <a:off x="2514275" y="677250"/>
            <a:ext cx="4698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Transactional Analysis Exercise</a:t>
            </a:r>
            <a:endParaRPr b="1" sz="2000"/>
          </a:p>
        </p:txBody>
      </p:sp>
      <p:sp>
        <p:nvSpPr>
          <p:cNvPr id="282" name="Google Shape;282;p58"/>
          <p:cNvSpPr txBox="1"/>
          <p:nvPr/>
        </p:nvSpPr>
        <p:spPr>
          <a:xfrm>
            <a:off x="373550" y="1020075"/>
            <a:ext cx="83043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Look at these examples and ascertain which of the three ego states they represent (parent, adult, child),</a:t>
            </a:r>
            <a:endParaRPr sz="1900"/>
          </a:p>
        </p:txBody>
      </p:sp>
      <p:sp>
        <p:nvSpPr>
          <p:cNvPr id="283" name="Google Shape;283;p58"/>
          <p:cNvSpPr txBox="1"/>
          <p:nvPr/>
        </p:nvSpPr>
        <p:spPr>
          <a:xfrm>
            <a:off x="229850" y="1813925"/>
            <a:ext cx="85917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1) “I can’t get that project completed on time because marketing never gives us the info. They’re just a pain in the neck!”</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Answer: This is an example of an adapted child ego state. The blame is being placed on someone else, without determining what changes need to be done to accomplish the end goals. Until the person shifts to a more problem-solving and less ‘blame-others’ state, this will be perpetuated for a long time.</a:t>
            </a:r>
            <a:endParaRPr sz="1800"/>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81"/>
                                        </p:tgtEl>
                                        <p:attrNameLst>
                                          <p:attrName>style.visibility</p:attrName>
                                        </p:attrNameLst>
                                      </p:cBhvr>
                                      <p:to>
                                        <p:strVal val="visible"/>
                                      </p:to>
                                    </p:set>
                                    <p:anim calcmode="lin" valueType="num">
                                      <p:cBhvr additive="base">
                                        <p:cTn dur="1000"/>
                                        <p:tgtEl>
                                          <p:spTgt spid="28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82"/>
                                        </p:tgtEl>
                                        <p:attrNameLst>
                                          <p:attrName>style.visibility</p:attrName>
                                        </p:attrNameLst>
                                      </p:cBhvr>
                                      <p:to>
                                        <p:strVal val="visible"/>
                                      </p:to>
                                    </p:set>
                                    <p:anim calcmode="lin" valueType="num">
                                      <p:cBhvr additive="base">
                                        <p:cTn dur="1000"/>
                                        <p:tgtEl>
                                          <p:spTgt spid="282"/>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83"/>
                                        </p:tgtEl>
                                        <p:attrNameLst>
                                          <p:attrName>style.visibility</p:attrName>
                                        </p:attrNameLst>
                                      </p:cBhvr>
                                      <p:to>
                                        <p:strVal val="visible"/>
                                      </p:to>
                                    </p:set>
                                    <p:anim calcmode="lin" valueType="num">
                                      <p:cBhvr additive="base">
                                        <p:cTn dur="1000"/>
                                        <p:tgtEl>
                                          <p:spTgt spid="28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59"/>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89" name="Google Shape;289;p59"/>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90" name="Google Shape;290;p59"/>
          <p:cNvSpPr/>
          <p:nvPr/>
        </p:nvSpPr>
        <p:spPr>
          <a:xfrm>
            <a:off x="2761050" y="2650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91" name="Google Shape;291;p59"/>
          <p:cNvSpPr txBox="1"/>
          <p:nvPr/>
        </p:nvSpPr>
        <p:spPr>
          <a:xfrm>
            <a:off x="2514275" y="677250"/>
            <a:ext cx="4698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Transactional Analysis Exercise</a:t>
            </a:r>
            <a:endParaRPr b="1" sz="2000"/>
          </a:p>
        </p:txBody>
      </p:sp>
      <p:sp>
        <p:nvSpPr>
          <p:cNvPr id="292" name="Google Shape;292;p59"/>
          <p:cNvSpPr txBox="1"/>
          <p:nvPr/>
        </p:nvSpPr>
        <p:spPr>
          <a:xfrm>
            <a:off x="833300" y="1393625"/>
            <a:ext cx="7557300" cy="223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2) “Listen…Get Fred to drop that client now and get on with customers who will actually give us business for a change”</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Answer: This aggressive stance is typical of a critical/controlling parent state. Sometimes it’s necessary to be dogmatic and tell people what to do, but if it’s the common way a manager speaks to his or her staff, you run the risk of losing collaboration and only achieving tasks through power and authority</a:t>
            </a:r>
            <a:endParaRPr sz="1700"/>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91"/>
                                        </p:tgtEl>
                                        <p:attrNameLst>
                                          <p:attrName>style.visibility</p:attrName>
                                        </p:attrNameLst>
                                      </p:cBhvr>
                                      <p:to>
                                        <p:strVal val="visible"/>
                                      </p:to>
                                    </p:set>
                                    <p:anim calcmode="lin" valueType="num">
                                      <p:cBhvr additive="base">
                                        <p:cTn dur="1000"/>
                                        <p:tgtEl>
                                          <p:spTgt spid="291"/>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92"/>
                                        </p:tgtEl>
                                        <p:attrNameLst>
                                          <p:attrName>style.visibility</p:attrName>
                                        </p:attrNameLst>
                                      </p:cBhvr>
                                      <p:to>
                                        <p:strVal val="visible"/>
                                      </p:to>
                                    </p:set>
                                    <p:anim calcmode="lin" valueType="num">
                                      <p:cBhvr additive="base">
                                        <p:cTn dur="1000"/>
                                        <p:tgtEl>
                                          <p:spTgt spid="29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60"/>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98" name="Google Shape;298;p60"/>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99" name="Google Shape;299;p60"/>
          <p:cNvSpPr/>
          <p:nvPr/>
        </p:nvSpPr>
        <p:spPr>
          <a:xfrm>
            <a:off x="2761050" y="2650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300" name="Google Shape;300;p60"/>
          <p:cNvSpPr txBox="1"/>
          <p:nvPr/>
        </p:nvSpPr>
        <p:spPr>
          <a:xfrm>
            <a:off x="2514275" y="677250"/>
            <a:ext cx="4698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Transactional Analysis Exercise</a:t>
            </a:r>
            <a:endParaRPr b="1" sz="2000"/>
          </a:p>
        </p:txBody>
      </p:sp>
      <p:sp>
        <p:nvSpPr>
          <p:cNvPr id="301" name="Google Shape;301;p60"/>
          <p:cNvSpPr txBox="1"/>
          <p:nvPr/>
        </p:nvSpPr>
        <p:spPr>
          <a:xfrm>
            <a:off x="747100" y="1293050"/>
            <a:ext cx="7988100" cy="227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3) “We’ve been affected so badly by COVID that I don’t think we’ll ever be able to get back to how things were. No company could thrive under these conditions”</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Answer: This adapted child state again looks at situations from the ‘helpless’ viewpoint. Straight after this expression, the person should start looking for solutions that are under their control, instead of playing the blame game for things they have no influence over</a:t>
            </a:r>
            <a:endParaRPr sz="1700"/>
          </a:p>
          <a:p>
            <a:pPr indent="0" lvl="0" marL="0" rtl="0" algn="l">
              <a:spcBef>
                <a:spcPts val="0"/>
              </a:spcBef>
              <a:spcAft>
                <a:spcPts val="0"/>
              </a:spcAft>
              <a:buNone/>
            </a:pPr>
            <a:r>
              <a:t/>
            </a:r>
            <a:endParaRPr sz="1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300"/>
                                        </p:tgtEl>
                                        <p:attrNameLst>
                                          <p:attrName>style.visibility</p:attrName>
                                        </p:attrNameLst>
                                      </p:cBhvr>
                                      <p:to>
                                        <p:strVal val="visible"/>
                                      </p:to>
                                    </p:set>
                                    <p:anim calcmode="lin" valueType="num">
                                      <p:cBhvr additive="base">
                                        <p:cTn dur="1000"/>
                                        <p:tgtEl>
                                          <p:spTgt spid="300"/>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301"/>
                                        </p:tgtEl>
                                        <p:attrNameLst>
                                          <p:attrName>style.visibility</p:attrName>
                                        </p:attrNameLst>
                                      </p:cBhvr>
                                      <p:to>
                                        <p:strVal val="visible"/>
                                      </p:to>
                                    </p:set>
                                    <p:anim calcmode="lin" valueType="num">
                                      <p:cBhvr additive="base">
                                        <p:cTn dur="1000"/>
                                        <p:tgtEl>
                                          <p:spTgt spid="30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61"/>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07" name="Google Shape;307;p61"/>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08" name="Google Shape;308;p61"/>
          <p:cNvSpPr/>
          <p:nvPr/>
        </p:nvSpPr>
        <p:spPr>
          <a:xfrm>
            <a:off x="2761050" y="2650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309" name="Google Shape;309;p61"/>
          <p:cNvSpPr txBox="1"/>
          <p:nvPr/>
        </p:nvSpPr>
        <p:spPr>
          <a:xfrm>
            <a:off x="2514275" y="677250"/>
            <a:ext cx="4698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Transactional Analysis Exercise</a:t>
            </a:r>
            <a:endParaRPr b="1" sz="2000"/>
          </a:p>
        </p:txBody>
      </p:sp>
      <p:sp>
        <p:nvSpPr>
          <p:cNvPr id="310" name="Google Shape;310;p61"/>
          <p:cNvSpPr txBox="1"/>
          <p:nvPr/>
        </p:nvSpPr>
        <p:spPr>
          <a:xfrm>
            <a:off x="761475" y="1169850"/>
            <a:ext cx="7499700" cy="253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4) “So, we’ve covered all the issues we’re facing now and are clear on what challenges we must deal with first. Let’s discuss who is going to take charge of the short-term issues and then come to a decision on how we ensure we don’t get into this situation again. Agreed?”</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Answer: This comment shows a high degree of emotional intelligence and is looking for answers and solutions. It reflects an adult ego state.</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309"/>
                                        </p:tgtEl>
                                        <p:attrNameLst>
                                          <p:attrName>style.visibility</p:attrName>
                                        </p:attrNameLst>
                                      </p:cBhvr>
                                      <p:to>
                                        <p:strVal val="visible"/>
                                      </p:to>
                                    </p:set>
                                    <p:anim calcmode="lin" valueType="num">
                                      <p:cBhvr additive="base">
                                        <p:cTn dur="1000"/>
                                        <p:tgtEl>
                                          <p:spTgt spid="30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62"/>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16" name="Google Shape;316;p62"/>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17" name="Google Shape;317;p62"/>
          <p:cNvSpPr/>
          <p:nvPr/>
        </p:nvSpPr>
        <p:spPr>
          <a:xfrm>
            <a:off x="2761050" y="2650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318" name="Google Shape;318;p62"/>
          <p:cNvSpPr txBox="1"/>
          <p:nvPr/>
        </p:nvSpPr>
        <p:spPr>
          <a:xfrm>
            <a:off x="2514275" y="677250"/>
            <a:ext cx="4698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Transactional Analysis Exercise</a:t>
            </a:r>
            <a:endParaRPr b="1" sz="2000"/>
          </a:p>
        </p:txBody>
      </p:sp>
      <p:sp>
        <p:nvSpPr>
          <p:cNvPr id="319" name="Google Shape;319;p62"/>
          <p:cNvSpPr txBox="1"/>
          <p:nvPr/>
        </p:nvSpPr>
        <p:spPr>
          <a:xfrm>
            <a:off x="822150" y="1442825"/>
            <a:ext cx="7499700" cy="201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5</a:t>
            </a:r>
            <a:r>
              <a:rPr lang="en" sz="1700"/>
              <a:t>) </a:t>
            </a:r>
            <a:r>
              <a:rPr lang="en" sz="1700"/>
              <a:t>“What resources can I provide to help you become more successful? Can I get someone to assist you on the project, or do you just need more time?”</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Answer: </a:t>
            </a:r>
            <a:r>
              <a:rPr lang="en" sz="1700"/>
              <a:t>This shows a helpful and grateful attitude to what their staff member is trying to achieve. They are also looking for solutions, so they are approaching from a ‘nurturing parent’ state.</a:t>
            </a:r>
            <a:endParaRPr sz="1700"/>
          </a:p>
          <a:p>
            <a:pPr indent="0" lvl="0" marL="0" rtl="0" algn="l">
              <a:spcBef>
                <a:spcPts val="0"/>
              </a:spcBef>
              <a:spcAft>
                <a:spcPts val="0"/>
              </a:spcAft>
              <a:buNone/>
            </a:pPr>
            <a:r>
              <a:t/>
            </a:r>
            <a:endParaRPr sz="1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318"/>
                                        </p:tgtEl>
                                        <p:attrNameLst>
                                          <p:attrName>style.visibility</p:attrName>
                                        </p:attrNameLst>
                                      </p:cBhvr>
                                      <p:to>
                                        <p:strVal val="visible"/>
                                      </p:to>
                                    </p:set>
                                    <p:anim calcmode="lin" valueType="num">
                                      <p:cBhvr additive="base">
                                        <p:cTn dur="1000"/>
                                        <p:tgtEl>
                                          <p:spTgt spid="31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45"/>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64" name="Google Shape;164;p45"/>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65" name="Google Shape;165;p45"/>
          <p:cNvSpPr txBox="1"/>
          <p:nvPr/>
        </p:nvSpPr>
        <p:spPr>
          <a:xfrm>
            <a:off x="5664050" y="2371650"/>
            <a:ext cx="3000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What Is Transactional Analysis?</a:t>
            </a:r>
            <a:endParaRPr b="1" sz="2000"/>
          </a:p>
        </p:txBody>
      </p:sp>
      <p:sp>
        <p:nvSpPr>
          <p:cNvPr id="166" name="Google Shape;166;p45"/>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pic>
        <p:nvPicPr>
          <p:cNvPr id="167" name="Google Shape;167;p45"/>
          <p:cNvPicPr preferRelativeResize="0"/>
          <p:nvPr/>
        </p:nvPicPr>
        <p:blipFill>
          <a:blip r:embed="rId5">
            <a:alphaModFix/>
          </a:blip>
          <a:stretch>
            <a:fillRect/>
          </a:stretch>
        </p:blipFill>
        <p:spPr>
          <a:xfrm>
            <a:off x="1977050" y="1200324"/>
            <a:ext cx="2908749" cy="2908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65"/>
                                        </p:tgtEl>
                                        <p:attrNameLst>
                                          <p:attrName>style.visibility</p:attrName>
                                        </p:attrNameLst>
                                      </p:cBhvr>
                                      <p:to>
                                        <p:strVal val="visible"/>
                                      </p:to>
                                    </p:set>
                                    <p:anim calcmode="lin" valueType="num">
                                      <p:cBhvr additive="base">
                                        <p:cTn dur="1500"/>
                                        <p:tgtEl>
                                          <p:spTgt spid="165"/>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167"/>
                                        </p:tgtEl>
                                        <p:attrNameLst>
                                          <p:attrName>style.visibility</p:attrName>
                                        </p:attrNameLst>
                                      </p:cBhvr>
                                      <p:to>
                                        <p:strVal val="visible"/>
                                      </p:to>
                                    </p:set>
                                    <p:anim calcmode="lin" valueType="num">
                                      <p:cBhvr additive="base">
                                        <p:cTn dur="1000"/>
                                        <p:tgtEl>
                                          <p:spTgt spid="16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63"/>
          <p:cNvSpPr/>
          <p:nvPr/>
        </p:nvSpPr>
        <p:spPr>
          <a:xfrm>
            <a:off x="-25350" y="-7950"/>
            <a:ext cx="9169200" cy="10890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63"/>
          <p:cNvSpPr txBox="1"/>
          <p:nvPr/>
        </p:nvSpPr>
        <p:spPr>
          <a:xfrm>
            <a:off x="608300" y="1969100"/>
            <a:ext cx="3399900" cy="77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en" sz="4000" u="none" cap="none" strike="noStrike">
                <a:solidFill>
                  <a:srgbClr val="000000"/>
                </a:solidFill>
                <a:latin typeface="Roboto"/>
                <a:ea typeface="Roboto"/>
                <a:cs typeface="Roboto"/>
                <a:sym typeface="Roboto"/>
              </a:rPr>
              <a:t>THANK YOU</a:t>
            </a:r>
            <a:endParaRPr b="0" i="0" sz="3000" u="none" cap="none" strike="noStrike">
              <a:solidFill>
                <a:srgbClr val="000000"/>
              </a:solidFill>
              <a:latin typeface="Roboto"/>
              <a:ea typeface="Roboto"/>
              <a:cs typeface="Roboto"/>
              <a:sym typeface="Roboto"/>
            </a:endParaRPr>
          </a:p>
        </p:txBody>
      </p:sp>
      <p:pic>
        <p:nvPicPr>
          <p:cNvPr id="326" name="Google Shape;326;p63"/>
          <p:cNvPicPr preferRelativeResize="0"/>
          <p:nvPr/>
        </p:nvPicPr>
        <p:blipFill rotWithShape="1">
          <a:blip r:embed="rId3">
            <a:alphaModFix/>
          </a:blip>
          <a:srcRect b="0" l="0" r="0" t="0"/>
          <a:stretch/>
        </p:blipFill>
        <p:spPr>
          <a:xfrm>
            <a:off x="5660712" y="1367911"/>
            <a:ext cx="1980001" cy="2407675"/>
          </a:xfrm>
          <a:prstGeom prst="rect">
            <a:avLst/>
          </a:prstGeom>
          <a:noFill/>
          <a:ln>
            <a:noFill/>
          </a:ln>
        </p:spPr>
      </p:pic>
      <p:sp>
        <p:nvSpPr>
          <p:cNvPr id="327" name="Google Shape;327;p63"/>
          <p:cNvSpPr txBox="1"/>
          <p:nvPr/>
        </p:nvSpPr>
        <p:spPr>
          <a:xfrm>
            <a:off x="1022925" y="362900"/>
            <a:ext cx="16734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000000"/>
                </a:solidFill>
                <a:latin typeface="Proxima Nova"/>
                <a:ea typeface="Proxima Nova"/>
                <a:cs typeface="Proxima Nova"/>
                <a:sym typeface="Proxima Nova"/>
              </a:rPr>
              <a:t>/ethnuscodemithra</a:t>
            </a:r>
            <a:endParaRPr b="0" i="0" sz="1400" u="none" cap="none" strike="noStrike">
              <a:solidFill>
                <a:srgbClr val="000000"/>
              </a:solidFill>
              <a:latin typeface="Proxima Nova"/>
              <a:ea typeface="Proxima Nova"/>
              <a:cs typeface="Proxima Nova"/>
              <a:sym typeface="Proxima Nova"/>
            </a:endParaRPr>
          </a:p>
        </p:txBody>
      </p:sp>
      <p:pic>
        <p:nvPicPr>
          <p:cNvPr id="328" name="Google Shape;328;p63"/>
          <p:cNvPicPr preferRelativeResize="0"/>
          <p:nvPr/>
        </p:nvPicPr>
        <p:blipFill rotWithShape="1">
          <a:blip r:embed="rId4">
            <a:alphaModFix/>
          </a:blip>
          <a:srcRect b="0" l="0" r="0" t="0"/>
          <a:stretch/>
        </p:blipFill>
        <p:spPr>
          <a:xfrm>
            <a:off x="300225" y="213025"/>
            <a:ext cx="713224" cy="645093"/>
          </a:xfrm>
          <a:prstGeom prst="rect">
            <a:avLst/>
          </a:prstGeom>
          <a:noFill/>
          <a:ln>
            <a:noFill/>
          </a:ln>
        </p:spPr>
      </p:pic>
      <p:pic>
        <p:nvPicPr>
          <p:cNvPr id="329" name="Google Shape;329;p63"/>
          <p:cNvPicPr preferRelativeResize="0"/>
          <p:nvPr/>
        </p:nvPicPr>
        <p:blipFill rotWithShape="1">
          <a:blip r:embed="rId5">
            <a:alphaModFix/>
          </a:blip>
          <a:srcRect b="0" l="0" r="0" t="0"/>
          <a:stretch/>
        </p:blipFill>
        <p:spPr>
          <a:xfrm>
            <a:off x="5388850" y="225775"/>
            <a:ext cx="645070" cy="645101"/>
          </a:xfrm>
          <a:prstGeom prst="rect">
            <a:avLst/>
          </a:prstGeom>
          <a:noFill/>
          <a:ln>
            <a:noFill/>
          </a:ln>
        </p:spPr>
      </p:pic>
      <p:sp>
        <p:nvSpPr>
          <p:cNvPr id="330" name="Google Shape;330;p63"/>
          <p:cNvSpPr txBox="1"/>
          <p:nvPr/>
        </p:nvSpPr>
        <p:spPr>
          <a:xfrm>
            <a:off x="6025875" y="362900"/>
            <a:ext cx="8982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1400" u="none" cap="none" strike="noStrike">
                <a:solidFill>
                  <a:srgbClr val="4A86E8"/>
                </a:solidFill>
                <a:latin typeface="Arial"/>
                <a:ea typeface="Arial"/>
                <a:cs typeface="Arial"/>
                <a:sym typeface="Arial"/>
              </a:rPr>
              <a:t>/ethnus</a:t>
            </a:r>
            <a:endParaRPr b="0" i="0" sz="1400" u="none" cap="none" strike="noStrike">
              <a:solidFill>
                <a:srgbClr val="000000"/>
              </a:solidFill>
              <a:latin typeface="Proxima Nova"/>
              <a:ea typeface="Proxima Nova"/>
              <a:cs typeface="Proxima Nova"/>
              <a:sym typeface="Proxima Nova"/>
            </a:endParaRPr>
          </a:p>
        </p:txBody>
      </p:sp>
      <p:sp>
        <p:nvSpPr>
          <p:cNvPr id="331" name="Google Shape;331;p63"/>
          <p:cNvSpPr txBox="1"/>
          <p:nvPr/>
        </p:nvSpPr>
        <p:spPr>
          <a:xfrm>
            <a:off x="3575139" y="373902"/>
            <a:ext cx="16734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FF0000"/>
                </a:solidFill>
                <a:latin typeface="Proxima Nova"/>
                <a:ea typeface="Proxima Nova"/>
                <a:cs typeface="Proxima Nova"/>
                <a:sym typeface="Proxima Nova"/>
              </a:rPr>
              <a:t>Ethnus Codemithra</a:t>
            </a:r>
            <a:endParaRPr b="0" i="0" sz="1400" u="none" cap="none" strike="noStrike">
              <a:solidFill>
                <a:srgbClr val="FF0000"/>
              </a:solidFill>
              <a:latin typeface="Proxima Nova"/>
              <a:ea typeface="Proxima Nova"/>
              <a:cs typeface="Proxima Nova"/>
              <a:sym typeface="Proxima Nova"/>
            </a:endParaRPr>
          </a:p>
        </p:txBody>
      </p:sp>
      <p:pic>
        <p:nvPicPr>
          <p:cNvPr id="332" name="Google Shape;332;p63"/>
          <p:cNvPicPr preferRelativeResize="0"/>
          <p:nvPr/>
        </p:nvPicPr>
        <p:blipFill rotWithShape="1">
          <a:blip r:embed="rId6">
            <a:alphaModFix/>
          </a:blip>
          <a:srcRect b="0" l="2901" r="2901" t="0"/>
          <a:stretch/>
        </p:blipFill>
        <p:spPr>
          <a:xfrm>
            <a:off x="7065600" y="214800"/>
            <a:ext cx="608215" cy="645074"/>
          </a:xfrm>
          <a:prstGeom prst="rect">
            <a:avLst/>
          </a:prstGeom>
          <a:noFill/>
          <a:ln>
            <a:noFill/>
          </a:ln>
        </p:spPr>
      </p:pic>
      <p:sp>
        <p:nvSpPr>
          <p:cNvPr id="333" name="Google Shape;333;p63"/>
          <p:cNvSpPr txBox="1"/>
          <p:nvPr/>
        </p:nvSpPr>
        <p:spPr>
          <a:xfrm>
            <a:off x="7689950" y="373900"/>
            <a:ext cx="13206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0000"/>
                </a:solidFill>
                <a:latin typeface="Proxima Nova"/>
                <a:ea typeface="Proxima Nova"/>
                <a:cs typeface="Proxima Nova"/>
                <a:sym typeface="Proxima Nova"/>
              </a:rPr>
              <a:t>/code_mithra</a:t>
            </a:r>
            <a:endParaRPr b="0" i="0" sz="1400" u="none" cap="none" strike="noStrike">
              <a:solidFill>
                <a:srgbClr val="FF0000"/>
              </a:solidFill>
              <a:latin typeface="Proxima Nova"/>
              <a:ea typeface="Proxima Nova"/>
              <a:cs typeface="Proxima Nova"/>
              <a:sym typeface="Proxima Nova"/>
            </a:endParaRPr>
          </a:p>
        </p:txBody>
      </p:sp>
      <p:sp>
        <p:nvSpPr>
          <p:cNvPr id="334" name="Google Shape;334;p63"/>
          <p:cNvSpPr txBox="1"/>
          <p:nvPr/>
        </p:nvSpPr>
        <p:spPr>
          <a:xfrm>
            <a:off x="507200" y="2800350"/>
            <a:ext cx="4193100" cy="55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sng" cap="none" strike="noStrike">
                <a:solidFill>
                  <a:schemeClr val="hlink"/>
                </a:solidFill>
                <a:latin typeface="Arial"/>
                <a:ea typeface="Arial"/>
                <a:cs typeface="Arial"/>
                <a:sym typeface="Arial"/>
                <a:hlinkClick r:id="rId7"/>
              </a:rPr>
              <a:t>https://learn.codemithra.com/</a:t>
            </a:r>
            <a:endParaRPr b="0" i="0" sz="3700" u="none" cap="none" strike="noStrike">
              <a:solidFill>
                <a:srgbClr val="1C315B"/>
              </a:solidFill>
              <a:latin typeface="Proxima Nova"/>
              <a:ea typeface="Proxima Nova"/>
              <a:cs typeface="Proxima Nova"/>
              <a:sym typeface="Proxima Nova"/>
            </a:endParaRPr>
          </a:p>
        </p:txBody>
      </p:sp>
      <p:sp>
        <p:nvSpPr>
          <p:cNvPr id="335" name="Google Shape;335;p63"/>
          <p:cNvSpPr/>
          <p:nvPr/>
        </p:nvSpPr>
        <p:spPr>
          <a:xfrm>
            <a:off x="-25350" y="4051530"/>
            <a:ext cx="9169200" cy="10890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63"/>
          <p:cNvSpPr txBox="1"/>
          <p:nvPr/>
        </p:nvSpPr>
        <p:spPr>
          <a:xfrm>
            <a:off x="1563475" y="4422380"/>
            <a:ext cx="21846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codemithra@ethnus.com</a:t>
            </a:r>
            <a:endParaRPr b="0" i="0" sz="1400" u="none" cap="none" strike="noStrike">
              <a:solidFill>
                <a:srgbClr val="000000"/>
              </a:solidFill>
              <a:latin typeface="Proxima Nova"/>
              <a:ea typeface="Proxima Nova"/>
              <a:cs typeface="Proxima Nova"/>
              <a:sym typeface="Proxima Nova"/>
            </a:endParaRPr>
          </a:p>
        </p:txBody>
      </p:sp>
      <p:pic>
        <p:nvPicPr>
          <p:cNvPr id="337" name="Google Shape;337;p63"/>
          <p:cNvPicPr preferRelativeResize="0"/>
          <p:nvPr/>
        </p:nvPicPr>
        <p:blipFill rotWithShape="1">
          <a:blip r:embed="rId8">
            <a:alphaModFix/>
          </a:blip>
          <a:srcRect b="0" l="0" r="0" t="0"/>
          <a:stretch/>
        </p:blipFill>
        <p:spPr>
          <a:xfrm>
            <a:off x="5998788" y="4274268"/>
            <a:ext cx="713232" cy="713232"/>
          </a:xfrm>
          <a:prstGeom prst="rect">
            <a:avLst/>
          </a:prstGeom>
          <a:noFill/>
          <a:ln>
            <a:noFill/>
          </a:ln>
        </p:spPr>
      </p:pic>
      <p:pic>
        <p:nvPicPr>
          <p:cNvPr id="338" name="Google Shape;338;p63"/>
          <p:cNvPicPr preferRelativeResize="0"/>
          <p:nvPr/>
        </p:nvPicPr>
        <p:blipFill rotWithShape="1">
          <a:blip r:embed="rId9">
            <a:alphaModFix/>
          </a:blip>
          <a:srcRect b="0" l="0" r="0" t="0"/>
          <a:stretch/>
        </p:blipFill>
        <p:spPr>
          <a:xfrm>
            <a:off x="909825" y="4272512"/>
            <a:ext cx="716750" cy="716750"/>
          </a:xfrm>
          <a:prstGeom prst="rect">
            <a:avLst/>
          </a:prstGeom>
          <a:noFill/>
          <a:ln>
            <a:noFill/>
          </a:ln>
        </p:spPr>
      </p:pic>
      <p:pic>
        <p:nvPicPr>
          <p:cNvPr id="339" name="Google Shape;339;p63"/>
          <p:cNvPicPr preferRelativeResize="0"/>
          <p:nvPr/>
        </p:nvPicPr>
        <p:blipFill rotWithShape="1">
          <a:blip r:embed="rId10">
            <a:alphaModFix/>
          </a:blip>
          <a:srcRect b="0" l="0" r="0" t="0"/>
          <a:stretch/>
        </p:blipFill>
        <p:spPr>
          <a:xfrm>
            <a:off x="3712438" y="4285267"/>
            <a:ext cx="713232" cy="713232"/>
          </a:xfrm>
          <a:prstGeom prst="rect">
            <a:avLst/>
          </a:prstGeom>
          <a:noFill/>
          <a:ln>
            <a:noFill/>
          </a:ln>
        </p:spPr>
      </p:pic>
      <p:sp>
        <p:nvSpPr>
          <p:cNvPr id="340" name="Google Shape;340;p63"/>
          <p:cNvSpPr txBox="1"/>
          <p:nvPr/>
        </p:nvSpPr>
        <p:spPr>
          <a:xfrm>
            <a:off x="4425675" y="4422380"/>
            <a:ext cx="15732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+91 7815 095 095</a:t>
            </a:r>
            <a:endParaRPr b="0" i="0" sz="1400" u="none" cap="none" strike="noStrike">
              <a:solidFill>
                <a:srgbClr val="000000"/>
              </a:solidFill>
              <a:latin typeface="Proxima Nova"/>
              <a:ea typeface="Proxima Nova"/>
              <a:cs typeface="Proxima Nova"/>
              <a:sym typeface="Proxima Nova"/>
            </a:endParaRPr>
          </a:p>
        </p:txBody>
      </p:sp>
      <p:sp>
        <p:nvSpPr>
          <p:cNvPr id="341" name="Google Shape;341;p63"/>
          <p:cNvSpPr txBox="1"/>
          <p:nvPr/>
        </p:nvSpPr>
        <p:spPr>
          <a:xfrm>
            <a:off x="6660975" y="4433380"/>
            <a:ext cx="15732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+91 9019 921 340</a:t>
            </a:r>
            <a:endParaRPr b="0" i="0" sz="1400" u="none" cap="none" strike="noStrike">
              <a:solidFill>
                <a:srgbClr val="000000"/>
              </a:solidFill>
              <a:latin typeface="Proxima Nova"/>
              <a:ea typeface="Proxima Nova"/>
              <a:cs typeface="Proxima Nova"/>
              <a:sym typeface="Proxima Nova"/>
            </a:endParaRPr>
          </a:p>
        </p:txBody>
      </p:sp>
      <p:pic>
        <p:nvPicPr>
          <p:cNvPr id="342" name="Google Shape;342;p63"/>
          <p:cNvPicPr preferRelativeResize="0"/>
          <p:nvPr/>
        </p:nvPicPr>
        <p:blipFill rotWithShape="1">
          <a:blip r:embed="rId11">
            <a:alphaModFix/>
          </a:blip>
          <a:srcRect b="0" l="0" r="0" t="0"/>
          <a:stretch/>
        </p:blipFill>
        <p:spPr>
          <a:xfrm>
            <a:off x="2823886" y="268626"/>
            <a:ext cx="788464" cy="554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64"/>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48" name="Google Shape;348;p64"/>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49" name="Google Shape;349;p64"/>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65"/>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55" name="Google Shape;355;p65"/>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56" name="Google Shape;356;p65"/>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p66"/>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62" name="Google Shape;362;p66"/>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63" name="Google Shape;363;p66"/>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id="368" name="Google Shape;368;p67"/>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69" name="Google Shape;369;p67"/>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70" name="Google Shape;370;p67"/>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68"/>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76" name="Google Shape;376;p68"/>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77" name="Google Shape;377;p68"/>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id="382" name="Google Shape;382;p69"/>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83" name="Google Shape;383;p69"/>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84" name="Google Shape;384;p69"/>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pic>
        <p:nvPicPr>
          <p:cNvPr id="389" name="Google Shape;389;p70"/>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90" name="Google Shape;390;p70"/>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91" name="Google Shape;391;p70"/>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pic>
        <p:nvPicPr>
          <p:cNvPr id="396" name="Google Shape;396;p71"/>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97" name="Google Shape;397;p71"/>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98" name="Google Shape;398;p71"/>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pic>
        <p:nvPicPr>
          <p:cNvPr id="403" name="Google Shape;403;p72"/>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404" name="Google Shape;404;p72"/>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405" name="Google Shape;405;p72"/>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46"/>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73" name="Google Shape;173;p46"/>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74" name="Google Shape;174;p46"/>
          <p:cNvSpPr txBox="1"/>
          <p:nvPr/>
        </p:nvSpPr>
        <p:spPr>
          <a:xfrm>
            <a:off x="5955025" y="2171550"/>
            <a:ext cx="3000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Transactional Analysis Ego States</a:t>
            </a:r>
            <a:endParaRPr b="1" sz="2000"/>
          </a:p>
        </p:txBody>
      </p:sp>
      <p:sp>
        <p:nvSpPr>
          <p:cNvPr id="175" name="Google Shape;175;p46"/>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pic>
        <p:nvPicPr>
          <p:cNvPr id="176" name="Google Shape;176;p46"/>
          <p:cNvPicPr preferRelativeResize="0"/>
          <p:nvPr/>
        </p:nvPicPr>
        <p:blipFill>
          <a:blip r:embed="rId5">
            <a:alphaModFix/>
          </a:blip>
          <a:stretch>
            <a:fillRect/>
          </a:stretch>
        </p:blipFill>
        <p:spPr>
          <a:xfrm>
            <a:off x="956975" y="1253325"/>
            <a:ext cx="4890526" cy="2896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74"/>
                                        </p:tgtEl>
                                        <p:attrNameLst>
                                          <p:attrName>style.visibility</p:attrName>
                                        </p:attrNameLst>
                                      </p:cBhvr>
                                      <p:to>
                                        <p:strVal val="visible"/>
                                      </p:to>
                                    </p:set>
                                    <p:anim calcmode="lin" valueType="num">
                                      <p:cBhvr additive="base">
                                        <p:cTn dur="1500"/>
                                        <p:tgtEl>
                                          <p:spTgt spid="174"/>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176"/>
                                        </p:tgtEl>
                                        <p:attrNameLst>
                                          <p:attrName>style.visibility</p:attrName>
                                        </p:attrNameLst>
                                      </p:cBhvr>
                                      <p:to>
                                        <p:strVal val="visible"/>
                                      </p:to>
                                    </p:set>
                                    <p:anim calcmode="lin" valueType="num">
                                      <p:cBhvr additive="base">
                                        <p:cTn dur="1000"/>
                                        <p:tgtEl>
                                          <p:spTgt spid="17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pic>
        <p:nvPicPr>
          <p:cNvPr id="410" name="Google Shape;410;p73"/>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411" name="Google Shape;411;p73"/>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412" name="Google Shape;412;p73"/>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id="417" name="Google Shape;417;p74"/>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418" name="Google Shape;418;p74"/>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419" name="Google Shape;419;p74"/>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47"/>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82" name="Google Shape;182;p47"/>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83" name="Google Shape;183;p47"/>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184" name="Google Shape;184;p47"/>
          <p:cNvSpPr txBox="1"/>
          <p:nvPr/>
        </p:nvSpPr>
        <p:spPr>
          <a:xfrm>
            <a:off x="1189800" y="1409000"/>
            <a:ext cx="67644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How did we respond to similar influences when we were young?</a:t>
            </a:r>
            <a:endParaRPr sz="2000"/>
          </a:p>
          <a:p>
            <a:pPr indent="0" lvl="0" marL="0" rtl="0" algn="l">
              <a:spcBef>
                <a:spcPts val="0"/>
              </a:spcBef>
              <a:spcAft>
                <a:spcPts val="0"/>
              </a:spcAft>
              <a:buNone/>
            </a:pPr>
            <a:r>
              <a:rPr lang="en" sz="2000"/>
              <a:t>What past traumas did we endure?</a:t>
            </a:r>
            <a:endParaRPr sz="2000"/>
          </a:p>
          <a:p>
            <a:pPr indent="0" lvl="0" marL="0" rtl="0" algn="l">
              <a:spcBef>
                <a:spcPts val="0"/>
              </a:spcBef>
              <a:spcAft>
                <a:spcPts val="0"/>
              </a:spcAft>
              <a:buNone/>
            </a:pPr>
            <a:r>
              <a:rPr lang="en" sz="2000"/>
              <a:t>How is the other treating us?</a:t>
            </a:r>
            <a:endParaRPr sz="2000"/>
          </a:p>
          <a:p>
            <a:pPr indent="0" lvl="0" marL="0" rtl="0" algn="l">
              <a:spcBef>
                <a:spcPts val="0"/>
              </a:spcBef>
              <a:spcAft>
                <a:spcPts val="0"/>
              </a:spcAft>
              <a:buNone/>
            </a:pPr>
            <a:r>
              <a:rPr lang="en" sz="2000"/>
              <a:t>What messages are our brains interpreting and what meanings are we getting?</a:t>
            </a:r>
            <a:endParaRPr sz="2000"/>
          </a:p>
          <a:p>
            <a:pPr indent="0" lvl="0" marL="0" rtl="0" algn="l">
              <a:spcBef>
                <a:spcPts val="0"/>
              </a:spcBef>
              <a:spcAft>
                <a:spcPts val="0"/>
              </a:spcAft>
              <a:buNone/>
            </a:pPr>
            <a:r>
              <a:rPr lang="en" sz="2000"/>
              <a:t>How important is the relationship I have with this person?</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84"/>
                                        </p:tgtEl>
                                        <p:attrNameLst>
                                          <p:attrName>style.visibility</p:attrName>
                                        </p:attrNameLst>
                                      </p:cBhvr>
                                      <p:to>
                                        <p:strVal val="visible"/>
                                      </p:to>
                                    </p:set>
                                    <p:anim calcmode="lin" valueType="num">
                                      <p:cBhvr additive="base">
                                        <p:cTn dur="1500"/>
                                        <p:tgtEl>
                                          <p:spTgt spid="18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48"/>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90" name="Google Shape;190;p48"/>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91" name="Google Shape;191;p48"/>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192" name="Google Shape;192;p48"/>
          <p:cNvSpPr txBox="1"/>
          <p:nvPr/>
        </p:nvSpPr>
        <p:spPr>
          <a:xfrm>
            <a:off x="6011100" y="232545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rPr>
              <a:t>The Child State</a:t>
            </a:r>
            <a:endParaRPr b="1" sz="2000">
              <a:solidFill>
                <a:schemeClr val="dk1"/>
              </a:solidFill>
            </a:endParaRPr>
          </a:p>
        </p:txBody>
      </p:sp>
      <p:pic>
        <p:nvPicPr>
          <p:cNvPr id="193" name="Google Shape;193;p48"/>
          <p:cNvPicPr preferRelativeResize="0"/>
          <p:nvPr/>
        </p:nvPicPr>
        <p:blipFill>
          <a:blip r:embed="rId5">
            <a:alphaModFix/>
          </a:blip>
          <a:stretch>
            <a:fillRect/>
          </a:stretch>
        </p:blipFill>
        <p:spPr>
          <a:xfrm>
            <a:off x="980075" y="1447100"/>
            <a:ext cx="4952100" cy="2101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92"/>
                                        </p:tgtEl>
                                        <p:attrNameLst>
                                          <p:attrName>style.visibility</p:attrName>
                                        </p:attrNameLst>
                                      </p:cBhvr>
                                      <p:to>
                                        <p:strVal val="visible"/>
                                      </p:to>
                                    </p:set>
                                    <p:anim calcmode="lin" valueType="num">
                                      <p:cBhvr additive="base">
                                        <p:cTn dur="1500"/>
                                        <p:tgtEl>
                                          <p:spTgt spid="192"/>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193"/>
                                        </p:tgtEl>
                                        <p:attrNameLst>
                                          <p:attrName>style.visibility</p:attrName>
                                        </p:attrNameLst>
                                      </p:cBhvr>
                                      <p:to>
                                        <p:strVal val="visible"/>
                                      </p:to>
                                    </p:set>
                                    <p:anim calcmode="lin" valueType="num">
                                      <p:cBhvr additive="base">
                                        <p:cTn dur="1000"/>
                                        <p:tgtEl>
                                          <p:spTgt spid="19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49"/>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99" name="Google Shape;199;p49"/>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00" name="Google Shape;200;p49"/>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01" name="Google Shape;201;p49"/>
          <p:cNvSpPr txBox="1"/>
          <p:nvPr/>
        </p:nvSpPr>
        <p:spPr>
          <a:xfrm>
            <a:off x="1264325" y="1709850"/>
            <a:ext cx="69393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Were you given praise often?</a:t>
            </a:r>
            <a:endParaRPr sz="2000">
              <a:solidFill>
                <a:schemeClr val="dk1"/>
              </a:solidFill>
            </a:endParaRPr>
          </a:p>
          <a:p>
            <a:pPr indent="0" lvl="0" marL="0" rtl="0" algn="l">
              <a:spcBef>
                <a:spcPts val="0"/>
              </a:spcBef>
              <a:spcAft>
                <a:spcPts val="0"/>
              </a:spcAft>
              <a:buNone/>
            </a:pPr>
            <a:r>
              <a:rPr lang="en" sz="2000">
                <a:solidFill>
                  <a:schemeClr val="dk1"/>
                </a:solidFill>
              </a:rPr>
              <a:t>Did your parents admonish you for certain behaviours?</a:t>
            </a:r>
            <a:endParaRPr sz="2000">
              <a:solidFill>
                <a:schemeClr val="dk1"/>
              </a:solidFill>
            </a:endParaRPr>
          </a:p>
          <a:p>
            <a:pPr indent="0" lvl="0" marL="0" rtl="0" algn="l">
              <a:spcBef>
                <a:spcPts val="0"/>
              </a:spcBef>
              <a:spcAft>
                <a:spcPts val="0"/>
              </a:spcAft>
              <a:buNone/>
            </a:pPr>
            <a:r>
              <a:rPr lang="en" sz="2000">
                <a:solidFill>
                  <a:schemeClr val="dk1"/>
                </a:solidFill>
              </a:rPr>
              <a:t>Was your childhood filled with happy memories or negative experiences?</a:t>
            </a:r>
            <a:endParaRPr sz="2000">
              <a:solidFill>
                <a:schemeClr val="dk1"/>
              </a:solidFill>
            </a:endParaRPr>
          </a:p>
          <a:p>
            <a:pPr indent="0" lvl="0" marL="0" rtl="0" algn="l">
              <a:spcBef>
                <a:spcPts val="0"/>
              </a:spcBef>
              <a:spcAft>
                <a:spcPts val="0"/>
              </a:spcAft>
              <a:buNone/>
            </a:pPr>
            <a:r>
              <a:t/>
            </a:r>
            <a:endParaRPr b="1" sz="20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01"/>
                                        </p:tgtEl>
                                        <p:attrNameLst>
                                          <p:attrName>style.visibility</p:attrName>
                                        </p:attrNameLst>
                                      </p:cBhvr>
                                      <p:to>
                                        <p:strVal val="visible"/>
                                      </p:to>
                                    </p:set>
                                    <p:anim calcmode="lin" valueType="num">
                                      <p:cBhvr additive="base">
                                        <p:cTn dur="1500"/>
                                        <p:tgtEl>
                                          <p:spTgt spid="20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50"/>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07" name="Google Shape;207;p50"/>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08" name="Google Shape;208;p50"/>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09" name="Google Shape;209;p50"/>
          <p:cNvSpPr txBox="1"/>
          <p:nvPr/>
        </p:nvSpPr>
        <p:spPr>
          <a:xfrm>
            <a:off x="5825700" y="232545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rPr>
              <a:t>The Parent State</a:t>
            </a:r>
            <a:endParaRPr b="1" sz="2000">
              <a:solidFill>
                <a:schemeClr val="dk1"/>
              </a:solidFill>
            </a:endParaRPr>
          </a:p>
        </p:txBody>
      </p:sp>
      <p:pic>
        <p:nvPicPr>
          <p:cNvPr id="210" name="Google Shape;210;p50"/>
          <p:cNvPicPr preferRelativeResize="0"/>
          <p:nvPr/>
        </p:nvPicPr>
        <p:blipFill>
          <a:blip r:embed="rId5">
            <a:alphaModFix/>
          </a:blip>
          <a:stretch>
            <a:fillRect/>
          </a:stretch>
        </p:blipFill>
        <p:spPr>
          <a:xfrm>
            <a:off x="2336250" y="1195850"/>
            <a:ext cx="3094624" cy="30946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09"/>
                                        </p:tgtEl>
                                        <p:attrNameLst>
                                          <p:attrName>style.visibility</p:attrName>
                                        </p:attrNameLst>
                                      </p:cBhvr>
                                      <p:to>
                                        <p:strVal val="visible"/>
                                      </p:to>
                                    </p:set>
                                    <p:anim calcmode="lin" valueType="num">
                                      <p:cBhvr additive="base">
                                        <p:cTn dur="1500"/>
                                        <p:tgtEl>
                                          <p:spTgt spid="209"/>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210"/>
                                        </p:tgtEl>
                                        <p:attrNameLst>
                                          <p:attrName>style.visibility</p:attrName>
                                        </p:attrNameLst>
                                      </p:cBhvr>
                                      <p:to>
                                        <p:strVal val="visible"/>
                                      </p:to>
                                    </p:set>
                                    <p:anim calcmode="lin" valueType="num">
                                      <p:cBhvr additive="base">
                                        <p:cTn dur="1000"/>
                                        <p:tgtEl>
                                          <p:spTgt spid="21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51"/>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16" name="Google Shape;216;p51"/>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17" name="Google Shape;217;p51"/>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18" name="Google Shape;218;p51"/>
          <p:cNvSpPr txBox="1"/>
          <p:nvPr/>
        </p:nvSpPr>
        <p:spPr>
          <a:xfrm>
            <a:off x="5941250" y="240055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rPr>
              <a:t>The Adult State</a:t>
            </a:r>
            <a:endParaRPr b="1" sz="2000">
              <a:solidFill>
                <a:schemeClr val="dk1"/>
              </a:solidFill>
            </a:endParaRPr>
          </a:p>
        </p:txBody>
      </p:sp>
      <p:pic>
        <p:nvPicPr>
          <p:cNvPr id="219" name="Google Shape;219;p51"/>
          <p:cNvPicPr preferRelativeResize="0"/>
          <p:nvPr/>
        </p:nvPicPr>
        <p:blipFill>
          <a:blip r:embed="rId5">
            <a:alphaModFix/>
          </a:blip>
          <a:stretch>
            <a:fillRect/>
          </a:stretch>
        </p:blipFill>
        <p:spPr>
          <a:xfrm>
            <a:off x="1359250" y="1276213"/>
            <a:ext cx="4114700" cy="2741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18"/>
                                        </p:tgtEl>
                                        <p:attrNameLst>
                                          <p:attrName>style.visibility</p:attrName>
                                        </p:attrNameLst>
                                      </p:cBhvr>
                                      <p:to>
                                        <p:strVal val="visible"/>
                                      </p:to>
                                    </p:set>
                                    <p:anim calcmode="lin" valueType="num">
                                      <p:cBhvr additive="base">
                                        <p:cTn dur="1500"/>
                                        <p:tgtEl>
                                          <p:spTgt spid="218"/>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219"/>
                                        </p:tgtEl>
                                        <p:attrNameLst>
                                          <p:attrName>style.visibility</p:attrName>
                                        </p:attrNameLst>
                                      </p:cBhvr>
                                      <p:to>
                                        <p:strVal val="visible"/>
                                      </p:to>
                                    </p:set>
                                    <p:anim calcmode="lin" valueType="num">
                                      <p:cBhvr additive="base">
                                        <p:cTn dur="1000"/>
                                        <p:tgtEl>
                                          <p:spTgt spid="21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52"/>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25" name="Google Shape;225;p52"/>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26" name="Google Shape;226;p52"/>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27" name="Google Shape;227;p52"/>
          <p:cNvSpPr txBox="1"/>
          <p:nvPr/>
        </p:nvSpPr>
        <p:spPr>
          <a:xfrm>
            <a:off x="5775600" y="2309063"/>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rPr>
              <a:t>How the states interact</a:t>
            </a:r>
            <a:endParaRPr b="1" sz="2000">
              <a:solidFill>
                <a:schemeClr val="dk1"/>
              </a:solidFill>
            </a:endParaRPr>
          </a:p>
        </p:txBody>
      </p:sp>
      <p:pic>
        <p:nvPicPr>
          <p:cNvPr id="228" name="Google Shape;228;p52"/>
          <p:cNvPicPr preferRelativeResize="0"/>
          <p:nvPr/>
        </p:nvPicPr>
        <p:blipFill>
          <a:blip r:embed="rId5">
            <a:alphaModFix/>
          </a:blip>
          <a:stretch>
            <a:fillRect/>
          </a:stretch>
        </p:blipFill>
        <p:spPr>
          <a:xfrm>
            <a:off x="842025" y="1598150"/>
            <a:ext cx="4867050" cy="2065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27"/>
                                        </p:tgtEl>
                                        <p:attrNameLst>
                                          <p:attrName>style.visibility</p:attrName>
                                        </p:attrNameLst>
                                      </p:cBhvr>
                                      <p:to>
                                        <p:strVal val="visible"/>
                                      </p:to>
                                    </p:set>
                                    <p:anim calcmode="lin" valueType="num">
                                      <p:cBhvr additive="base">
                                        <p:cTn dur="1500"/>
                                        <p:tgtEl>
                                          <p:spTgt spid="227"/>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228"/>
                                        </p:tgtEl>
                                        <p:attrNameLst>
                                          <p:attrName>style.visibility</p:attrName>
                                        </p:attrNameLst>
                                      </p:cBhvr>
                                      <p:to>
                                        <p:strVal val="visible"/>
                                      </p:to>
                                    </p:set>
                                    <p:anim calcmode="lin" valueType="num">
                                      <p:cBhvr additive="base">
                                        <p:cTn dur="1000"/>
                                        <p:tgtEl>
                                          <p:spTgt spid="22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FF0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3F0748A49C7624E8667DD2D0D9BDB8D" ma:contentTypeVersion="4" ma:contentTypeDescription="Create a new document." ma:contentTypeScope="" ma:versionID="bbe6de136da7e996b0f6502dbb33e898">
  <xsd:schema xmlns:xsd="http://www.w3.org/2001/XMLSchema" xmlns:xs="http://www.w3.org/2001/XMLSchema" xmlns:p="http://schemas.microsoft.com/office/2006/metadata/properties" xmlns:ns2="454598ca-dfd9-4fd0-bd79-bd501cd98b3a" xmlns:ns3="7965986c-b022-4b79-a72d-aa6638137652" targetNamespace="http://schemas.microsoft.com/office/2006/metadata/properties" ma:root="true" ma:fieldsID="c6a7a5082a85b679ef2000336e318c25" ns2:_="" ns3:_="">
    <xsd:import namespace="454598ca-dfd9-4fd0-bd79-bd501cd98b3a"/>
    <xsd:import namespace="7965986c-b022-4b79-a72d-aa663813765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4598ca-dfd9-4fd0-bd79-bd501cd98b3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965986c-b022-4b79-a72d-aa663813765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A8ABA49-E95A-4D9E-907E-0C08A21FCB11}"/>
</file>

<file path=customXml/itemProps2.xml><?xml version="1.0" encoding="utf-8"?>
<ds:datastoreItem xmlns:ds="http://schemas.openxmlformats.org/officeDocument/2006/customXml" ds:itemID="{D9DB10A5-4FF3-4B40-9D4E-FAB593AE1C23}"/>
</file>

<file path=customXml/itemProps3.xml><?xml version="1.0" encoding="utf-8"?>
<ds:datastoreItem xmlns:ds="http://schemas.openxmlformats.org/officeDocument/2006/customXml" ds:itemID="{61B879A4-F1E2-4D22-975A-B4F2D9DFCE7B}"/>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0x01010013F0748A49C7624E8667DD2D0D9BDB8D</vt:lpwstr>
  </property>
</Properties>
</file>